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Raleway Heavy" charset="1" panose="020B0003030101060003"/>
      <p:regular r:id="rId12"/>
    </p:embeddedFont>
    <p:embeddedFont>
      <p:font typeface="Now Heavy" charset="1" panose="00000A00000000000000"/>
      <p:regular r:id="rId13"/>
    </p:embeddedFont>
    <p:embeddedFont>
      <p:font typeface="Now" charset="1" panose="00000500000000000000"/>
      <p:regular r:id="rId14"/>
    </p:embeddedFont>
    <p:embeddedFont>
      <p:font typeface="Now Bold" charset="1" panose="000008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Relationship Id="rId5" Target="../media/image11.jpeg" Type="http://schemas.openxmlformats.org/officeDocument/2006/relationships/image"/><Relationship Id="rId6" Target="../media/image12.jpeg" Type="http://schemas.openxmlformats.org/officeDocument/2006/relationships/image"/><Relationship Id="rId7" Target="../media/image3.pn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686928" y="2384300"/>
            <a:ext cx="6914143" cy="3411890"/>
            <a:chOff x="0" y="0"/>
            <a:chExt cx="9218858" cy="454918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852689" y="0"/>
              <a:ext cx="3366169" cy="3304201"/>
            </a:xfrm>
            <a:custGeom>
              <a:avLst/>
              <a:gdLst/>
              <a:ahLst/>
              <a:cxnLst/>
              <a:rect r="r" b="b" t="t" l="l"/>
              <a:pathLst>
                <a:path h="3304201" w="3366169">
                  <a:moveTo>
                    <a:pt x="0" y="0"/>
                  </a:moveTo>
                  <a:lnTo>
                    <a:pt x="3366169" y="0"/>
                  </a:lnTo>
                  <a:lnTo>
                    <a:pt x="3366169" y="3304201"/>
                  </a:lnTo>
                  <a:lnTo>
                    <a:pt x="0" y="3304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99691" t="-11320" r="-16358" b="-114465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1874945"/>
              <a:ext cx="7989090" cy="2674242"/>
            </a:xfrm>
            <a:custGeom>
              <a:avLst/>
              <a:gdLst/>
              <a:ahLst/>
              <a:cxnLst/>
              <a:rect r="r" b="b" t="t" l="l"/>
              <a:pathLst>
                <a:path h="2674242" w="7989090">
                  <a:moveTo>
                    <a:pt x="0" y="0"/>
                  </a:moveTo>
                  <a:lnTo>
                    <a:pt x="7989090" y="0"/>
                  </a:lnTo>
                  <a:lnTo>
                    <a:pt x="7989090" y="2674242"/>
                  </a:lnTo>
                  <a:lnTo>
                    <a:pt x="0" y="2674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114" t="-105306" r="-26775" b="-8775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762148" y="9408179"/>
            <a:ext cx="2763705" cy="483648"/>
          </a:xfrm>
          <a:custGeom>
            <a:avLst/>
            <a:gdLst/>
            <a:ahLst/>
            <a:cxnLst/>
            <a:rect r="r" b="b" t="t" l="l"/>
            <a:pathLst>
              <a:path h="483648" w="2763705">
                <a:moveTo>
                  <a:pt x="0" y="0"/>
                </a:moveTo>
                <a:lnTo>
                  <a:pt x="2763704" y="0"/>
                </a:lnTo>
                <a:lnTo>
                  <a:pt x="2763704" y="483649"/>
                </a:lnTo>
                <a:lnTo>
                  <a:pt x="0" y="4836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878021" y="4228252"/>
            <a:ext cx="2254419" cy="0"/>
          </a:xfrm>
          <a:prstGeom prst="line">
            <a:avLst/>
          </a:prstGeom>
          <a:ln cap="flat" w="47625">
            <a:solidFill>
              <a:srgbClr val="A2823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793827" y="786876"/>
            <a:ext cx="2763705" cy="483648"/>
          </a:xfrm>
          <a:custGeom>
            <a:avLst/>
            <a:gdLst/>
            <a:ahLst/>
            <a:cxnLst/>
            <a:rect r="r" b="b" t="t" l="l"/>
            <a:pathLst>
              <a:path h="483648" w="2763705">
                <a:moveTo>
                  <a:pt x="0" y="0"/>
                </a:moveTo>
                <a:lnTo>
                  <a:pt x="2763704" y="0"/>
                </a:lnTo>
                <a:lnTo>
                  <a:pt x="2763704" y="483648"/>
                </a:lnTo>
                <a:lnTo>
                  <a:pt x="0" y="483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78021" y="3001792"/>
            <a:ext cx="5107588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b="true" sz="4800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CHI SIAMO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78021" y="4461344"/>
            <a:ext cx="5107588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 b="true">
                <a:solidFill>
                  <a:srgbClr val="1D1D1F"/>
                </a:solidFill>
                <a:latin typeface="Now Heavy"/>
                <a:ea typeface="Now Heavy"/>
                <a:cs typeface="Now Heavy"/>
                <a:sym typeface="Now Heavy"/>
              </a:rPr>
              <a:t>Un’azienda è una comunità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78021" y="4923484"/>
            <a:ext cx="5107588" cy="3891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In una realtà come Network Contacts</a:t>
            </a: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la nostra forza non sono i numeri ma i </a:t>
            </a:r>
            <a:r>
              <a:rPr lang="en-US" sz="2100" u="sng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valori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 che ci tengono uniti: </a:t>
            </a:r>
            <a:r>
              <a:rPr lang="en-US" sz="2100" b="true">
                <a:solidFill>
                  <a:srgbClr val="606060"/>
                </a:solidFill>
                <a:latin typeface="Now Bold"/>
                <a:ea typeface="Now Bold"/>
                <a:cs typeface="Now Bold"/>
                <a:sym typeface="Now Bold"/>
              </a:rPr>
              <a:t>collaborazione, rispetto, fiducia.</a:t>
            </a:r>
          </a:p>
          <a:p>
            <a:pPr algn="l">
              <a:lnSpc>
                <a:spcPts val="2250"/>
              </a:lnSpc>
            </a:pP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Quando il </a:t>
            </a:r>
            <a:r>
              <a:rPr lang="en-US" sz="2100" u="sng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lavoro 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genera impatto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 nel mondo che ci circonda,  acquista una dignità diversa: </a:t>
            </a:r>
            <a:r>
              <a:rPr lang="en-US" sz="2100" b="true">
                <a:solidFill>
                  <a:srgbClr val="606060"/>
                </a:solidFill>
                <a:latin typeface="Now Bold"/>
                <a:ea typeface="Now Bold"/>
                <a:cs typeface="Now Bold"/>
                <a:sym typeface="Now Bold"/>
              </a:rPr>
              <a:t>motiva, responsabilizza, unisce.</a:t>
            </a:r>
          </a:p>
          <a:p>
            <a:pPr algn="l">
              <a:lnSpc>
                <a:spcPts val="3150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8675839" y="0"/>
            <a:ext cx="9612161" cy="10287000"/>
          </a:xfrm>
          <a:custGeom>
            <a:avLst/>
            <a:gdLst/>
            <a:ahLst/>
            <a:cxnLst/>
            <a:rect r="r" b="b" t="t" l="l"/>
            <a:pathLst>
              <a:path h="10287000" w="9612161">
                <a:moveTo>
                  <a:pt x="0" y="0"/>
                </a:moveTo>
                <a:lnTo>
                  <a:pt x="9612161" y="0"/>
                </a:lnTo>
                <a:lnTo>
                  <a:pt x="961216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765" r="-10147" b="-1765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33933" y="1038225"/>
            <a:ext cx="8660454" cy="8229600"/>
            <a:chOff x="0" y="0"/>
            <a:chExt cx="11547271" cy="109728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8569" t="23513" r="0" b="25496"/>
            <a:stretch>
              <a:fillRect/>
            </a:stretch>
          </p:blipFill>
          <p:spPr>
            <a:xfrm flipH="false" flipV="false">
              <a:off x="0" y="0"/>
              <a:ext cx="11547271" cy="54229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6887" t="0" r="6887" b="43627"/>
            <a:stretch>
              <a:fillRect/>
            </a:stretch>
          </p:blipFill>
          <p:spPr>
            <a:xfrm flipH="false" flipV="false">
              <a:off x="0" y="5549900"/>
              <a:ext cx="11547271" cy="5422900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0">
            <a:off x="1803352" y="796401"/>
            <a:ext cx="2763705" cy="483648"/>
          </a:xfrm>
          <a:custGeom>
            <a:avLst/>
            <a:gdLst/>
            <a:ahLst/>
            <a:cxnLst/>
            <a:rect r="r" b="b" t="t" l="l"/>
            <a:pathLst>
              <a:path h="483648" w="2763705">
                <a:moveTo>
                  <a:pt x="0" y="0"/>
                </a:moveTo>
                <a:lnTo>
                  <a:pt x="2763704" y="0"/>
                </a:lnTo>
                <a:lnTo>
                  <a:pt x="2763704" y="483648"/>
                </a:lnTo>
                <a:lnTo>
                  <a:pt x="0" y="483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>
            <a:off x="1852411" y="4204439"/>
            <a:ext cx="1418771" cy="0"/>
          </a:xfrm>
          <a:prstGeom prst="line">
            <a:avLst/>
          </a:prstGeom>
          <a:ln cap="flat" w="47625">
            <a:solidFill>
              <a:srgbClr val="A2823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774777" y="2801841"/>
            <a:ext cx="5265605" cy="1393074"/>
          </a:xfrm>
          <a:custGeom>
            <a:avLst/>
            <a:gdLst/>
            <a:ahLst/>
            <a:cxnLst/>
            <a:rect r="r" b="b" t="t" l="l"/>
            <a:pathLst>
              <a:path h="1393074" w="5265605">
                <a:moveTo>
                  <a:pt x="0" y="0"/>
                </a:moveTo>
                <a:lnTo>
                  <a:pt x="5265605" y="0"/>
                </a:lnTo>
                <a:lnTo>
                  <a:pt x="5265605" y="1393073"/>
                </a:lnTo>
                <a:lnTo>
                  <a:pt x="0" y="1393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36" t="-22879" r="-3590" b="-16584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42886" y="5470994"/>
            <a:ext cx="5002476" cy="2386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Un minimarket aziendale gestito da due persone con disabilità.</a:t>
            </a: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Un gesto semp</a:t>
            </a:r>
            <a:r>
              <a:rPr lang="en-US" sz="2100" u="none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li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ce, ma capace di </a:t>
            </a:r>
            <a:r>
              <a:rPr lang="en-US" sz="2100" b="true">
                <a:solidFill>
                  <a:srgbClr val="606060"/>
                </a:solidFill>
                <a:latin typeface="Now Bold"/>
                <a:ea typeface="Now Bold"/>
                <a:cs typeface="Now Bold"/>
                <a:sym typeface="Now Bold"/>
              </a:rPr>
              <a:t>cambiare il modo di vivere il </a:t>
            </a:r>
            <a:r>
              <a:rPr lang="en-US" sz="2100" u="none" b="true">
                <a:solidFill>
                  <a:srgbClr val="606060"/>
                </a:solidFill>
                <a:latin typeface="Now Bold"/>
                <a:ea typeface="Now Bold"/>
                <a:cs typeface="Now Bold"/>
                <a:sym typeface="Now Bold"/>
              </a:rPr>
              <a:t>lavoro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l">
              <a:lnSpc>
                <a:spcPts val="3150"/>
              </a:lnSpc>
            </a:pPr>
            <a:r>
              <a:rPr lang="en-US" sz="2100" u="none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Da 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lì è nata una cultura più aper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ta, 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pa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r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t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e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ci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pa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t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a, 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a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u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te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n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t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ic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a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42886" y="4461344"/>
            <a:ext cx="5002476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 b="true">
                <a:solidFill>
                  <a:srgbClr val="1D1D1F"/>
                </a:solidFill>
                <a:latin typeface="Now Heavy"/>
                <a:ea typeface="Now Heavy"/>
                <a:cs typeface="Now Heavy"/>
                <a:sym typeface="Now Heavy"/>
              </a:rPr>
              <a:t>Tutto è iniziato con “Insuperabili”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3522854" y="2717387"/>
            <a:ext cx="2939136" cy="0"/>
          </a:xfrm>
          <a:prstGeom prst="line">
            <a:avLst/>
          </a:prstGeom>
          <a:ln cap="flat" w="47625">
            <a:solidFill>
              <a:srgbClr val="A2823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13522854" y="4229664"/>
            <a:ext cx="2939136" cy="0"/>
          </a:xfrm>
          <a:prstGeom prst="line">
            <a:avLst/>
          </a:prstGeom>
          <a:ln cap="flat" w="47625">
            <a:solidFill>
              <a:srgbClr val="A2823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13522854" y="5694244"/>
            <a:ext cx="2939136" cy="0"/>
          </a:xfrm>
          <a:prstGeom prst="line">
            <a:avLst/>
          </a:prstGeom>
          <a:ln cap="flat" w="47625">
            <a:solidFill>
              <a:srgbClr val="A2823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13522854" y="7252154"/>
            <a:ext cx="2939136" cy="0"/>
          </a:xfrm>
          <a:prstGeom prst="line">
            <a:avLst/>
          </a:prstGeom>
          <a:ln cap="flat" w="47625">
            <a:solidFill>
              <a:srgbClr val="A2823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3522854" y="2934681"/>
            <a:ext cx="2926352" cy="418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8"/>
              </a:lnSpc>
              <a:spcBef>
                <a:spcPct val="0"/>
              </a:spcBef>
            </a:pPr>
            <a:r>
              <a:rPr lang="en-US" b="true" sz="2590">
                <a:solidFill>
                  <a:srgbClr val="1D1D1F"/>
                </a:solidFill>
                <a:latin typeface="Now Heavy"/>
                <a:ea typeface="Now Heavy"/>
                <a:cs typeface="Now Heavy"/>
                <a:sym typeface="Now Heavy"/>
              </a:rPr>
              <a:t>Partecipanti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522854" y="5918051"/>
            <a:ext cx="3054781" cy="418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8"/>
              </a:lnSpc>
              <a:spcBef>
                <a:spcPct val="0"/>
              </a:spcBef>
            </a:pPr>
            <a:r>
              <a:rPr lang="en-US" b="true" sz="2590">
                <a:solidFill>
                  <a:srgbClr val="1D1D1F"/>
                </a:solidFill>
                <a:latin typeface="Now Heavy"/>
                <a:ea typeface="Now Heavy"/>
                <a:cs typeface="Now Heavy"/>
                <a:sym typeface="Now Heavy"/>
              </a:rPr>
              <a:t>Attività formative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522854" y="4389686"/>
            <a:ext cx="2926352" cy="418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8"/>
              </a:lnSpc>
              <a:spcBef>
                <a:spcPct val="0"/>
              </a:spcBef>
            </a:pPr>
            <a:r>
              <a:rPr lang="en-US" b="true" sz="2590">
                <a:solidFill>
                  <a:srgbClr val="1D1D1F"/>
                </a:solidFill>
                <a:latin typeface="Now Heavy"/>
                <a:ea typeface="Now Heavy"/>
                <a:cs typeface="Now Heavy"/>
                <a:sym typeface="Now Heavy"/>
              </a:rPr>
              <a:t>Luoghi in città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522854" y="7423222"/>
            <a:ext cx="2926352" cy="418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8"/>
              </a:lnSpc>
              <a:spcBef>
                <a:spcPct val="0"/>
              </a:spcBef>
            </a:pPr>
            <a:r>
              <a:rPr lang="en-US" b="true" sz="2590">
                <a:solidFill>
                  <a:srgbClr val="1D1D1F"/>
                </a:solidFill>
                <a:latin typeface="Now Heavy"/>
                <a:ea typeface="Now Heavy"/>
                <a:cs typeface="Now Heavy"/>
                <a:sym typeface="Now Heavy"/>
              </a:rPr>
              <a:t>Partner coinvolti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522854" y="3266986"/>
            <a:ext cx="2939136" cy="622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4"/>
              </a:lnSpc>
            </a:pPr>
            <a:r>
              <a:rPr lang="en-US" sz="3516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8.000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522854" y="4732578"/>
            <a:ext cx="2926352" cy="622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4"/>
              </a:lnSpc>
            </a:pPr>
            <a:r>
              <a:rPr lang="en-US" sz="3516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20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522854" y="6294988"/>
            <a:ext cx="2926352" cy="622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4"/>
              </a:lnSpc>
            </a:pPr>
            <a:r>
              <a:rPr lang="en-US" sz="3516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30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522854" y="7870109"/>
            <a:ext cx="2926352" cy="622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4"/>
              </a:lnSpc>
            </a:pPr>
            <a:r>
              <a:rPr lang="en-US" sz="3516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4.869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522854" y="1699314"/>
            <a:ext cx="2939136" cy="76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218"/>
              </a:lnSpc>
              <a:spcBef>
                <a:spcPct val="0"/>
              </a:spcBef>
            </a:pPr>
            <a:r>
              <a:rPr lang="en-US" b="true" sz="444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I NUMERI 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8484372" y="0"/>
            <a:ext cx="4273597" cy="10316752"/>
            <a:chOff x="0" y="0"/>
            <a:chExt cx="5698129" cy="1375567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2743662"/>
              <a:ext cx="5698129" cy="2769338"/>
            </a:xfrm>
            <a:custGeom>
              <a:avLst/>
              <a:gdLst/>
              <a:ahLst/>
              <a:cxnLst/>
              <a:rect r="r" b="b" t="t" l="l"/>
              <a:pathLst>
                <a:path h="2769338" w="5698129">
                  <a:moveTo>
                    <a:pt x="0" y="0"/>
                  </a:moveTo>
                  <a:lnTo>
                    <a:pt x="5698129" y="0"/>
                  </a:lnTo>
                  <a:lnTo>
                    <a:pt x="5698129" y="2769338"/>
                  </a:lnTo>
                  <a:lnTo>
                    <a:pt x="0" y="2769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241" t="-85454" r="0" b="-1889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10986331"/>
              <a:ext cx="5698129" cy="2769338"/>
            </a:xfrm>
            <a:custGeom>
              <a:avLst/>
              <a:gdLst/>
              <a:ahLst/>
              <a:cxnLst/>
              <a:rect r="r" b="b" t="t" l="l"/>
              <a:pathLst>
                <a:path h="2769338" w="5698129">
                  <a:moveTo>
                    <a:pt x="0" y="0"/>
                  </a:moveTo>
                  <a:lnTo>
                    <a:pt x="5698129" y="0"/>
                  </a:lnTo>
                  <a:lnTo>
                    <a:pt x="5698129" y="2769339"/>
                  </a:lnTo>
                  <a:lnTo>
                    <a:pt x="0" y="2769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4954" r="0" b="-11968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8216993"/>
              <a:ext cx="5698129" cy="2769338"/>
            </a:xfrm>
            <a:custGeom>
              <a:avLst/>
              <a:gdLst/>
              <a:ahLst/>
              <a:cxnLst/>
              <a:rect r="r" b="b" t="t" l="l"/>
              <a:pathLst>
                <a:path h="2769338" w="5698129">
                  <a:moveTo>
                    <a:pt x="0" y="0"/>
                  </a:moveTo>
                  <a:lnTo>
                    <a:pt x="5698129" y="0"/>
                  </a:lnTo>
                  <a:lnTo>
                    <a:pt x="5698129" y="2769338"/>
                  </a:lnTo>
                  <a:lnTo>
                    <a:pt x="0" y="2769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3399" r="0" b="-11824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5513000"/>
              <a:ext cx="5698129" cy="2769338"/>
            </a:xfrm>
            <a:custGeom>
              <a:avLst/>
              <a:gdLst/>
              <a:ahLst/>
              <a:cxnLst/>
              <a:rect r="r" b="b" t="t" l="l"/>
              <a:pathLst>
                <a:path h="2769338" w="5698129">
                  <a:moveTo>
                    <a:pt x="0" y="0"/>
                  </a:moveTo>
                  <a:lnTo>
                    <a:pt x="5698129" y="0"/>
                  </a:lnTo>
                  <a:lnTo>
                    <a:pt x="5698129" y="2769339"/>
                  </a:lnTo>
                  <a:lnTo>
                    <a:pt x="0" y="2769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119" r="0" b="-14105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698129" cy="2743662"/>
            </a:xfrm>
            <a:custGeom>
              <a:avLst/>
              <a:gdLst/>
              <a:ahLst/>
              <a:cxnLst/>
              <a:rect r="r" b="b" t="t" l="l"/>
              <a:pathLst>
                <a:path h="2743662" w="5698129">
                  <a:moveTo>
                    <a:pt x="0" y="0"/>
                  </a:moveTo>
                  <a:lnTo>
                    <a:pt x="5698129" y="0"/>
                  </a:lnTo>
                  <a:lnTo>
                    <a:pt x="5698129" y="2743662"/>
                  </a:lnTo>
                  <a:lnTo>
                    <a:pt x="0" y="2743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8552" t="-40547" r="-12349" b="-68792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831927" y="787049"/>
            <a:ext cx="2763705" cy="483648"/>
          </a:xfrm>
          <a:custGeom>
            <a:avLst/>
            <a:gdLst/>
            <a:ahLst/>
            <a:cxnLst/>
            <a:rect r="r" b="b" t="t" l="l"/>
            <a:pathLst>
              <a:path h="483648" w="2763705">
                <a:moveTo>
                  <a:pt x="0" y="0"/>
                </a:moveTo>
                <a:lnTo>
                  <a:pt x="2763704" y="0"/>
                </a:lnTo>
                <a:lnTo>
                  <a:pt x="2763704" y="483648"/>
                </a:lnTo>
                <a:lnTo>
                  <a:pt x="0" y="483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AutoShape 22" id="22"/>
          <p:cNvSpPr/>
          <p:nvPr/>
        </p:nvSpPr>
        <p:spPr>
          <a:xfrm>
            <a:off x="1861936" y="4204439"/>
            <a:ext cx="1418771" cy="0"/>
          </a:xfrm>
          <a:prstGeom prst="line">
            <a:avLst/>
          </a:prstGeom>
          <a:ln cap="flat" w="47625">
            <a:solidFill>
              <a:srgbClr val="A2823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3" id="23"/>
          <p:cNvSpPr txBox="true"/>
          <p:nvPr/>
        </p:nvSpPr>
        <p:spPr>
          <a:xfrm rot="0">
            <a:off x="1848828" y="5564851"/>
            <a:ext cx="5002476" cy="3215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Molfetta All Inclusive promuove inclusione, cultura, arte, sport e convivialità.</a:t>
            </a:r>
          </a:p>
          <a:p>
            <a:pPr algn="l">
              <a:lnSpc>
                <a:spcPts val="3150"/>
              </a:lnSpc>
            </a:pPr>
            <a:r>
              <a:rPr lang="en-US" sz="2100" b="true">
                <a:solidFill>
                  <a:srgbClr val="606060"/>
                </a:solidFill>
                <a:latin typeface="Now Bold"/>
                <a:ea typeface="Now Bold"/>
                <a:cs typeface="Now Bold"/>
                <a:sym typeface="Now Bold"/>
              </a:rPr>
              <a:t>Un’esperienza che mette a</a:t>
            </a:r>
            <a:r>
              <a:rPr lang="en-US" b="true" sz="2100" u="none">
                <a:solidFill>
                  <a:srgbClr val="606060"/>
                </a:solidFill>
                <a:latin typeface="Now Bold"/>
                <a:ea typeface="Now Bold"/>
                <a:cs typeface="Now Bold"/>
                <a:sym typeface="Now Bold"/>
              </a:rPr>
              <a:t>l centro le persone e</a:t>
            </a:r>
            <a:r>
              <a:rPr lang="en-US" sz="2100" b="true">
                <a:solidFill>
                  <a:srgbClr val="606060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100" b="true">
                <a:solidFill>
                  <a:srgbClr val="606060"/>
                </a:solidFill>
                <a:latin typeface="Now Bold"/>
                <a:ea typeface="Now Bold"/>
                <a:cs typeface="Now Bold"/>
                <a:sym typeface="Now Bold"/>
              </a:rPr>
              <a:t>la convinzione che l’inclusione non debba essere un’eccezione, ma la regola.</a:t>
            </a:r>
          </a:p>
          <a:p>
            <a:pPr algn="l">
              <a:lnSpc>
                <a:spcPts val="3150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1848828" y="4461344"/>
            <a:ext cx="4430356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 b="true">
                <a:solidFill>
                  <a:srgbClr val="1D1D1F"/>
                </a:solidFill>
                <a:latin typeface="Now Heavy"/>
                <a:ea typeface="Now Heavy"/>
                <a:cs typeface="Now Heavy"/>
                <a:sym typeface="Now Heavy"/>
              </a:rPr>
              <a:t>Un festival che nasce dal basso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4760206" y="1441974"/>
            <a:ext cx="1684198" cy="1653193"/>
          </a:xfrm>
          <a:custGeom>
            <a:avLst/>
            <a:gdLst/>
            <a:ahLst/>
            <a:cxnLst/>
            <a:rect r="r" b="b" t="t" l="l"/>
            <a:pathLst>
              <a:path h="1653193" w="1684198">
                <a:moveTo>
                  <a:pt x="0" y="0"/>
                </a:moveTo>
                <a:lnTo>
                  <a:pt x="1684198" y="0"/>
                </a:lnTo>
                <a:lnTo>
                  <a:pt x="1684198" y="1653193"/>
                </a:lnTo>
                <a:lnTo>
                  <a:pt x="0" y="16531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9691" t="-11320" r="-16358" b="-114465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831927" y="2380067"/>
            <a:ext cx="3997187" cy="1338005"/>
          </a:xfrm>
          <a:custGeom>
            <a:avLst/>
            <a:gdLst/>
            <a:ahLst/>
            <a:cxnLst/>
            <a:rect r="r" b="b" t="t" l="l"/>
            <a:pathLst>
              <a:path h="1338005" w="3997187">
                <a:moveTo>
                  <a:pt x="0" y="0"/>
                </a:moveTo>
                <a:lnTo>
                  <a:pt x="3997187" y="0"/>
                </a:lnTo>
                <a:lnTo>
                  <a:pt x="3997187" y="1338005"/>
                </a:lnTo>
                <a:lnTo>
                  <a:pt x="0" y="13380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3114" t="-105306" r="-26775" b="-87755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8434614" y="2372677"/>
            <a:ext cx="1418771" cy="0"/>
          </a:xfrm>
          <a:prstGeom prst="line">
            <a:avLst/>
          </a:prstGeom>
          <a:ln cap="flat" w="47625">
            <a:solidFill>
              <a:srgbClr val="A2823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7822876" y="9137582"/>
            <a:ext cx="2763705" cy="483648"/>
          </a:xfrm>
          <a:custGeom>
            <a:avLst/>
            <a:gdLst/>
            <a:ahLst/>
            <a:cxnLst/>
            <a:rect r="r" b="b" t="t" l="l"/>
            <a:pathLst>
              <a:path h="483648" w="2763705">
                <a:moveTo>
                  <a:pt x="0" y="0"/>
                </a:moveTo>
                <a:lnTo>
                  <a:pt x="2763705" y="0"/>
                </a:lnTo>
                <a:lnTo>
                  <a:pt x="2763705" y="483649"/>
                </a:lnTo>
                <a:lnTo>
                  <a:pt x="0" y="483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31963" y="2555701"/>
            <a:ext cx="14624073" cy="1611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Il vero valore di Molfetta All Inclusive è nel cambiamento che ha creato:  nella fiducia, nelle connessioni e in una </a:t>
            </a:r>
            <a:r>
              <a:rPr lang="en-US" sz="2199" b="true">
                <a:solidFill>
                  <a:srgbClr val="606060"/>
                </a:solidFill>
                <a:latin typeface="Now Bold"/>
                <a:ea typeface="Now Bold"/>
                <a:cs typeface="Now Bold"/>
                <a:sym typeface="Now Bold"/>
              </a:rPr>
              <a:t>nuova idea di “normalità.”</a:t>
            </a:r>
          </a:p>
          <a:p>
            <a:pPr algn="ctr">
              <a:lnSpc>
                <a:spcPts val="3299"/>
              </a:lnSpc>
            </a:pPr>
          </a:p>
          <a:p>
            <a:pPr algn="ctr">
              <a:lnSpc>
                <a:spcPts val="329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831927" y="6840614"/>
            <a:ext cx="14624147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b="true" sz="3000">
                <a:solidFill>
                  <a:srgbClr val="1D1D1F"/>
                </a:solidFill>
                <a:latin typeface="Now Heavy"/>
                <a:ea typeface="Now Heavy"/>
                <a:cs typeface="Now Heavy"/>
                <a:sym typeface="Now Heavy"/>
              </a:rPr>
              <a:t>L’inclusione non è un simbolo, è un valore da vivere ogni giorno, in ogni gesto, in ogni relazione.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268519" y="1372464"/>
            <a:ext cx="9750963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b="true" sz="4800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IL LAVORO CHE GENERA VALORE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0" y="3718072"/>
            <a:ext cx="18288000" cy="2647648"/>
          </a:xfrm>
          <a:custGeom>
            <a:avLst/>
            <a:gdLst/>
            <a:ahLst/>
            <a:cxnLst/>
            <a:rect r="r" b="b" t="t" l="l"/>
            <a:pathLst>
              <a:path h="2647648" w="18288000">
                <a:moveTo>
                  <a:pt x="0" y="0"/>
                </a:moveTo>
                <a:lnTo>
                  <a:pt x="18288000" y="0"/>
                </a:lnTo>
                <a:lnTo>
                  <a:pt x="18288000" y="2647648"/>
                </a:lnTo>
                <a:lnTo>
                  <a:pt x="0" y="2647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4" t="-116899" r="-332" b="-174225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076665" y="4747260"/>
            <a:ext cx="6134669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b="true" sz="2400" spc="480">
                <a:solidFill>
                  <a:srgbClr val="1D1D1F"/>
                </a:solidFill>
                <a:latin typeface="Now Bold"/>
                <a:ea typeface="Now Bold"/>
                <a:cs typeface="Now Bold"/>
                <a:sym typeface="Now Bold"/>
              </a:rPr>
              <a:t>GRAZIE PER L’ATTENZIONE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7762148" y="9408179"/>
            <a:ext cx="2763705" cy="483648"/>
          </a:xfrm>
          <a:custGeom>
            <a:avLst/>
            <a:gdLst/>
            <a:ahLst/>
            <a:cxnLst/>
            <a:rect r="r" b="b" t="t" l="l"/>
            <a:pathLst>
              <a:path h="483648" w="2763705">
                <a:moveTo>
                  <a:pt x="0" y="0"/>
                </a:moveTo>
                <a:lnTo>
                  <a:pt x="2763704" y="0"/>
                </a:lnTo>
                <a:lnTo>
                  <a:pt x="2763704" y="483649"/>
                </a:lnTo>
                <a:lnTo>
                  <a:pt x="0" y="483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DAGF9hJdq1M</dc:identifier>
  <dcterms:modified xsi:type="dcterms:W3CDTF">2011-08-01T06:04:30Z</dcterms:modified>
  <cp:revision>1</cp:revision>
  <dc:title>presentazione 24 maggio</dc:title>
</cp:coreProperties>
</file>