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Poppins Ultra-Bold" charset="1" panose="00000900000000000000"/>
      <p:regular r:id="rId14"/>
    </p:embeddedFont>
    <p:embeddedFont>
      <p:font typeface="Poppins Medium" charset="1" panose="00000600000000000000"/>
      <p:regular r:id="rId15"/>
    </p:embeddedFont>
    <p:embeddedFont>
      <p:font typeface="Poppins Bold" charset="1" panose="00000800000000000000"/>
      <p:regular r:id="rId16"/>
    </p:embeddedFont>
    <p:embeddedFont>
      <p:font typeface="Poppins" charset="1" panose="000005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pn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Relationship Id="rId9" Target="../media/image1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78816" y="-1321276"/>
            <a:ext cx="9553188" cy="955318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F0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54728" y="2155902"/>
            <a:ext cx="3086100" cy="306414"/>
            <a:chOff x="0" y="0"/>
            <a:chExt cx="812800" cy="8070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0702"/>
            </a:xfrm>
            <a:custGeom>
              <a:avLst/>
              <a:gdLst/>
              <a:ahLst/>
              <a:cxnLst/>
              <a:rect r="r" b="b" t="t" l="l"/>
              <a:pathLst>
                <a:path h="80702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0702"/>
                  </a:lnTo>
                  <a:lnTo>
                    <a:pt x="0" y="80702"/>
                  </a:ln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1188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333693" y="5421866"/>
            <a:ext cx="7289572" cy="7289572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754728" y="8899734"/>
            <a:ext cx="1057447" cy="110274"/>
            <a:chOff x="0" y="0"/>
            <a:chExt cx="278505" cy="2904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8505" cy="29043"/>
            </a:xfrm>
            <a:custGeom>
              <a:avLst/>
              <a:gdLst/>
              <a:ahLst/>
              <a:cxnLst/>
              <a:rect r="r" b="b" t="t" l="l"/>
              <a:pathLst>
                <a:path h="29043" w="278505">
                  <a:moveTo>
                    <a:pt x="0" y="0"/>
                  </a:moveTo>
                  <a:lnTo>
                    <a:pt x="278505" y="0"/>
                  </a:lnTo>
                  <a:lnTo>
                    <a:pt x="278505" y="29043"/>
                  </a:lnTo>
                  <a:lnTo>
                    <a:pt x="0" y="29043"/>
                  </a:ln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78505" cy="671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807530" y="461588"/>
            <a:ext cx="2399253" cy="401845"/>
          </a:xfrm>
          <a:custGeom>
            <a:avLst/>
            <a:gdLst/>
            <a:ahLst/>
            <a:cxnLst/>
            <a:rect r="r" b="b" t="t" l="l"/>
            <a:pathLst>
              <a:path h="401845" w="2399253">
                <a:moveTo>
                  <a:pt x="0" y="0"/>
                </a:moveTo>
                <a:lnTo>
                  <a:pt x="2399253" y="0"/>
                </a:lnTo>
                <a:lnTo>
                  <a:pt x="2399253" y="401846"/>
                </a:lnTo>
                <a:lnTo>
                  <a:pt x="0" y="4018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0814265" y="-42250"/>
            <a:ext cx="7473735" cy="7473706"/>
            <a:chOff x="0" y="0"/>
            <a:chExt cx="6350000" cy="634997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9756799" y="6398576"/>
            <a:ext cx="7990432" cy="7990432"/>
          </a:xfrm>
          <a:custGeom>
            <a:avLst/>
            <a:gdLst/>
            <a:ahLst/>
            <a:cxnLst/>
            <a:rect r="r" b="b" t="t" l="l"/>
            <a:pathLst>
              <a:path h="7990432" w="7990432">
                <a:moveTo>
                  <a:pt x="0" y="0"/>
                </a:moveTo>
                <a:lnTo>
                  <a:pt x="7990432" y="0"/>
                </a:lnTo>
                <a:lnTo>
                  <a:pt x="7990432" y="7990432"/>
                </a:lnTo>
                <a:lnTo>
                  <a:pt x="0" y="7990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8281670" y="7162152"/>
            <a:ext cx="47625" cy="3169719"/>
          </a:xfrm>
          <a:custGeom>
            <a:avLst/>
            <a:gdLst/>
            <a:ahLst/>
            <a:cxnLst/>
            <a:rect r="r" b="b" t="t" l="l"/>
            <a:pathLst>
              <a:path h="3169719" w="47625">
                <a:moveTo>
                  <a:pt x="0" y="0"/>
                </a:moveTo>
                <a:lnTo>
                  <a:pt x="47625" y="0"/>
                </a:lnTo>
                <a:lnTo>
                  <a:pt x="47625" y="3169719"/>
                </a:lnTo>
                <a:lnTo>
                  <a:pt x="0" y="31697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294633" t="-7202" r="-1172461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754728" y="2255566"/>
            <a:ext cx="7840540" cy="1737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600" b="true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CX CENTAX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54728" y="9034125"/>
            <a:ext cx="2393553" cy="618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76"/>
              </a:lnSpc>
            </a:pPr>
            <a:r>
              <a:rPr lang="en-US" sz="3411" b="true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23/10/2025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754728" y="4037926"/>
            <a:ext cx="7689996" cy="1968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43"/>
              </a:lnSpc>
            </a:pPr>
            <a:r>
              <a:rPr lang="en-US" sz="3700" b="tru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Iniziative 2025: </a:t>
            </a:r>
          </a:p>
          <a:p>
            <a:pPr algn="l">
              <a:lnSpc>
                <a:spcPts val="5143"/>
              </a:lnSpc>
            </a:pPr>
            <a:r>
              <a:rPr lang="en-US" sz="3700" b="tru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raccontiamo, valorizziamo ed esprimiamo il valore umano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4514403" y="8747012"/>
            <a:ext cx="2787284" cy="1197407"/>
          </a:xfrm>
          <a:custGeom>
            <a:avLst/>
            <a:gdLst/>
            <a:ahLst/>
            <a:cxnLst/>
            <a:rect r="r" b="b" t="t" l="l"/>
            <a:pathLst>
              <a:path h="1197407" w="2787284">
                <a:moveTo>
                  <a:pt x="0" y="0"/>
                </a:moveTo>
                <a:lnTo>
                  <a:pt x="2787285" y="0"/>
                </a:lnTo>
                <a:lnTo>
                  <a:pt x="2787285" y="1197407"/>
                </a:lnTo>
                <a:lnTo>
                  <a:pt x="0" y="11974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76406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93236" y="-2882986"/>
            <a:ext cx="9553188" cy="955318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F0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54728" y="2065431"/>
            <a:ext cx="1818052" cy="306414"/>
            <a:chOff x="0" y="0"/>
            <a:chExt cx="478829" cy="8070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8829" cy="80702"/>
            </a:xfrm>
            <a:custGeom>
              <a:avLst/>
              <a:gdLst/>
              <a:ahLst/>
              <a:cxnLst/>
              <a:rect r="r" b="b" t="t" l="l"/>
              <a:pathLst>
                <a:path h="80702" w="478829">
                  <a:moveTo>
                    <a:pt x="0" y="0"/>
                  </a:moveTo>
                  <a:lnTo>
                    <a:pt x="478829" y="0"/>
                  </a:lnTo>
                  <a:lnTo>
                    <a:pt x="478829" y="80702"/>
                  </a:lnTo>
                  <a:lnTo>
                    <a:pt x="0" y="80702"/>
                  </a:ln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78829" cy="1188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754728" y="2108785"/>
            <a:ext cx="11978700" cy="1737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600" b="true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OPEN DAY CENTAX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54728" y="3779470"/>
            <a:ext cx="7389272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Bergamo Active City Tour 2025 (3 episodi)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4980873" y="7403499"/>
            <a:ext cx="5767002" cy="5767002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754728" y="4552349"/>
            <a:ext cx="15763279" cy="524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OBIETTIVI:</a:t>
            </a:r>
          </a:p>
          <a:p>
            <a:pPr algn="l">
              <a:lnSpc>
                <a:spcPts val="1260"/>
              </a:lnSpc>
            </a:pP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Creare relazioni di qualità con prospect/partner/clienti favorendo la conoscenza dell’azienda, delle professionalità, dei valori e metodi aziendali, in modo originale e inconsueto, con il fine ultimo di creare opportunità commerciali.</a:t>
            </a: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afforzare il posizionamento e la brand awareness aziendali legandoli a sostenibilità e comunità territoriale locale.</a:t>
            </a: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Promuovere e valorizzare il territorio: storia, arte, cultura, enogastronomia.</a:t>
            </a: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COSA È STATO FATTO:</a:t>
            </a:r>
          </a:p>
          <a:p>
            <a:pPr algn="just">
              <a:lnSpc>
                <a:spcPts val="1260"/>
              </a:lnSpc>
            </a:pP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Colleghi del team commerciale/marketing hanno proposto di unire una visita in azienda per prospect/clienti con un tour a piedi di Bergamo Alta con guida locale certificata, includendo tappe culinarie in locali storici della tradizione bergamasca.</a:t>
            </a: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Il dono finale di miele biologico è stato adottato come simbolo concreto dei nostri valori ESG e del radicamento territoriale (Centax ha adottato de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al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ari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è da semp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tte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 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sensibile alle tematiche ambientali e all’ecosostenibilità).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3250478" y="-2173353"/>
            <a:ext cx="6404105" cy="6404105"/>
          </a:xfrm>
          <a:custGeom>
            <a:avLst/>
            <a:gdLst/>
            <a:ahLst/>
            <a:cxnLst/>
            <a:rect r="r" b="b" t="t" l="l"/>
            <a:pathLst>
              <a:path h="6404105" w="6404105">
                <a:moveTo>
                  <a:pt x="0" y="0"/>
                </a:moveTo>
                <a:lnTo>
                  <a:pt x="6404105" y="0"/>
                </a:lnTo>
                <a:lnTo>
                  <a:pt x="6404105" y="6404106"/>
                </a:lnTo>
                <a:lnTo>
                  <a:pt x="0" y="6404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07530" y="461588"/>
            <a:ext cx="2399253" cy="401845"/>
          </a:xfrm>
          <a:custGeom>
            <a:avLst/>
            <a:gdLst/>
            <a:ahLst/>
            <a:cxnLst/>
            <a:rect r="r" b="b" t="t" l="l"/>
            <a:pathLst>
              <a:path h="401845" w="2399253">
                <a:moveTo>
                  <a:pt x="0" y="0"/>
                </a:moveTo>
                <a:lnTo>
                  <a:pt x="2399253" y="0"/>
                </a:lnTo>
                <a:lnTo>
                  <a:pt x="2399253" y="401846"/>
                </a:lnTo>
                <a:lnTo>
                  <a:pt x="0" y="4018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6711322" y="401181"/>
            <a:ext cx="1057855" cy="1057855"/>
            <a:chOff x="0" y="0"/>
            <a:chExt cx="1410474" cy="1410474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1410474" cy="1410474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E900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554255" y="201470"/>
              <a:ext cx="200363" cy="918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599"/>
                </a:lnSpc>
              </a:pPr>
              <a:r>
                <a:rPr lang="en-US" sz="3999" b="true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1081628" y="474814"/>
            <a:ext cx="5494570" cy="84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TERRITORIO - SOCIALE</a:t>
            </a:r>
          </a:p>
          <a:p>
            <a:pPr algn="r">
              <a:lnSpc>
                <a:spcPts val="3359"/>
              </a:lnSpc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PROFESSIONE - ORGANIZZAZIONE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204787" y="6881525"/>
            <a:ext cx="438823" cy="428526"/>
            <a:chOff x="0" y="0"/>
            <a:chExt cx="265754" cy="25951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65754" cy="259518"/>
            </a:xfrm>
            <a:custGeom>
              <a:avLst/>
              <a:gdLst/>
              <a:ahLst/>
              <a:cxnLst/>
              <a:rect r="r" b="b" t="t" l="l"/>
              <a:pathLst>
                <a:path h="259518" w="265754">
                  <a:moveTo>
                    <a:pt x="129759" y="0"/>
                  </a:moveTo>
                  <a:lnTo>
                    <a:pt x="135995" y="0"/>
                  </a:lnTo>
                  <a:cubicBezTo>
                    <a:pt x="170409" y="0"/>
                    <a:pt x="203414" y="13671"/>
                    <a:pt x="227749" y="38006"/>
                  </a:cubicBezTo>
                  <a:cubicBezTo>
                    <a:pt x="252083" y="62340"/>
                    <a:pt x="265754" y="95345"/>
                    <a:pt x="265754" y="129759"/>
                  </a:cubicBezTo>
                  <a:lnTo>
                    <a:pt x="265754" y="129759"/>
                  </a:lnTo>
                  <a:cubicBezTo>
                    <a:pt x="265754" y="164173"/>
                    <a:pt x="252083" y="197178"/>
                    <a:pt x="227749" y="221512"/>
                  </a:cubicBezTo>
                  <a:cubicBezTo>
                    <a:pt x="203414" y="245847"/>
                    <a:pt x="170409" y="259518"/>
                    <a:pt x="135995" y="259518"/>
                  </a:cubicBezTo>
                  <a:lnTo>
                    <a:pt x="129759" y="259518"/>
                  </a:lnTo>
                  <a:cubicBezTo>
                    <a:pt x="95345" y="259518"/>
                    <a:pt x="62340" y="245847"/>
                    <a:pt x="38006" y="221512"/>
                  </a:cubicBezTo>
                  <a:cubicBezTo>
                    <a:pt x="13671" y="197178"/>
                    <a:pt x="0" y="164173"/>
                    <a:pt x="0" y="129759"/>
                  </a:cubicBezTo>
                  <a:lnTo>
                    <a:pt x="0" y="129759"/>
                  </a:lnTo>
                  <a:cubicBezTo>
                    <a:pt x="0" y="95345"/>
                    <a:pt x="13671" y="62340"/>
                    <a:pt x="38006" y="38006"/>
                  </a:cubicBezTo>
                  <a:cubicBezTo>
                    <a:pt x="62340" y="13671"/>
                    <a:pt x="95345" y="0"/>
                    <a:pt x="129759" y="0"/>
                  </a:cubicBez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265754" cy="2976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204787" y="6063999"/>
            <a:ext cx="438823" cy="428526"/>
            <a:chOff x="0" y="0"/>
            <a:chExt cx="265754" cy="25951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65754" cy="259518"/>
            </a:xfrm>
            <a:custGeom>
              <a:avLst/>
              <a:gdLst/>
              <a:ahLst/>
              <a:cxnLst/>
              <a:rect r="r" b="b" t="t" l="l"/>
              <a:pathLst>
                <a:path h="259518" w="265754">
                  <a:moveTo>
                    <a:pt x="129759" y="0"/>
                  </a:moveTo>
                  <a:lnTo>
                    <a:pt x="135995" y="0"/>
                  </a:lnTo>
                  <a:cubicBezTo>
                    <a:pt x="170409" y="0"/>
                    <a:pt x="203414" y="13671"/>
                    <a:pt x="227749" y="38006"/>
                  </a:cubicBezTo>
                  <a:cubicBezTo>
                    <a:pt x="252083" y="62340"/>
                    <a:pt x="265754" y="95345"/>
                    <a:pt x="265754" y="129759"/>
                  </a:cubicBezTo>
                  <a:lnTo>
                    <a:pt x="265754" y="129759"/>
                  </a:lnTo>
                  <a:cubicBezTo>
                    <a:pt x="265754" y="164173"/>
                    <a:pt x="252083" y="197178"/>
                    <a:pt x="227749" y="221512"/>
                  </a:cubicBezTo>
                  <a:cubicBezTo>
                    <a:pt x="203414" y="245847"/>
                    <a:pt x="170409" y="259518"/>
                    <a:pt x="135995" y="259518"/>
                  </a:cubicBezTo>
                  <a:lnTo>
                    <a:pt x="129759" y="259518"/>
                  </a:lnTo>
                  <a:cubicBezTo>
                    <a:pt x="95345" y="259518"/>
                    <a:pt x="62340" y="245847"/>
                    <a:pt x="38006" y="221512"/>
                  </a:cubicBezTo>
                  <a:cubicBezTo>
                    <a:pt x="13671" y="197178"/>
                    <a:pt x="0" y="164173"/>
                    <a:pt x="0" y="129759"/>
                  </a:cubicBezTo>
                  <a:lnTo>
                    <a:pt x="0" y="129759"/>
                  </a:lnTo>
                  <a:cubicBezTo>
                    <a:pt x="0" y="95345"/>
                    <a:pt x="13671" y="62340"/>
                    <a:pt x="38006" y="38006"/>
                  </a:cubicBezTo>
                  <a:cubicBezTo>
                    <a:pt x="62340" y="13671"/>
                    <a:pt x="95345" y="0"/>
                    <a:pt x="129759" y="0"/>
                  </a:cubicBez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265754" cy="2976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204787" y="5244949"/>
            <a:ext cx="438823" cy="428526"/>
            <a:chOff x="0" y="0"/>
            <a:chExt cx="265754" cy="259518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65754" cy="259518"/>
            </a:xfrm>
            <a:custGeom>
              <a:avLst/>
              <a:gdLst/>
              <a:ahLst/>
              <a:cxnLst/>
              <a:rect r="r" b="b" t="t" l="l"/>
              <a:pathLst>
                <a:path h="259518" w="265754">
                  <a:moveTo>
                    <a:pt x="129759" y="0"/>
                  </a:moveTo>
                  <a:lnTo>
                    <a:pt x="135995" y="0"/>
                  </a:lnTo>
                  <a:cubicBezTo>
                    <a:pt x="170409" y="0"/>
                    <a:pt x="203414" y="13671"/>
                    <a:pt x="227749" y="38006"/>
                  </a:cubicBezTo>
                  <a:cubicBezTo>
                    <a:pt x="252083" y="62340"/>
                    <a:pt x="265754" y="95345"/>
                    <a:pt x="265754" y="129759"/>
                  </a:cubicBezTo>
                  <a:lnTo>
                    <a:pt x="265754" y="129759"/>
                  </a:lnTo>
                  <a:cubicBezTo>
                    <a:pt x="265754" y="164173"/>
                    <a:pt x="252083" y="197178"/>
                    <a:pt x="227749" y="221512"/>
                  </a:cubicBezTo>
                  <a:cubicBezTo>
                    <a:pt x="203414" y="245847"/>
                    <a:pt x="170409" y="259518"/>
                    <a:pt x="135995" y="259518"/>
                  </a:cubicBezTo>
                  <a:lnTo>
                    <a:pt x="129759" y="259518"/>
                  </a:lnTo>
                  <a:cubicBezTo>
                    <a:pt x="95345" y="259518"/>
                    <a:pt x="62340" y="245847"/>
                    <a:pt x="38006" y="221512"/>
                  </a:cubicBezTo>
                  <a:cubicBezTo>
                    <a:pt x="13671" y="197178"/>
                    <a:pt x="0" y="164173"/>
                    <a:pt x="0" y="129759"/>
                  </a:cubicBezTo>
                  <a:lnTo>
                    <a:pt x="0" y="129759"/>
                  </a:lnTo>
                  <a:cubicBezTo>
                    <a:pt x="0" y="95345"/>
                    <a:pt x="13671" y="62340"/>
                    <a:pt x="38006" y="38006"/>
                  </a:cubicBezTo>
                  <a:cubicBezTo>
                    <a:pt x="62340" y="13671"/>
                    <a:pt x="95345" y="0"/>
                    <a:pt x="129759" y="0"/>
                  </a:cubicBez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265754" cy="2976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93236" y="-2882986"/>
            <a:ext cx="9553188" cy="955318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F0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54728" y="2065431"/>
            <a:ext cx="1818052" cy="306414"/>
            <a:chOff x="0" y="0"/>
            <a:chExt cx="478829" cy="8070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8829" cy="80702"/>
            </a:xfrm>
            <a:custGeom>
              <a:avLst/>
              <a:gdLst/>
              <a:ahLst/>
              <a:cxnLst/>
              <a:rect r="r" b="b" t="t" l="l"/>
              <a:pathLst>
                <a:path h="80702" w="478829">
                  <a:moveTo>
                    <a:pt x="0" y="0"/>
                  </a:moveTo>
                  <a:lnTo>
                    <a:pt x="478829" y="0"/>
                  </a:lnTo>
                  <a:lnTo>
                    <a:pt x="478829" y="80702"/>
                  </a:lnTo>
                  <a:lnTo>
                    <a:pt x="0" y="80702"/>
                  </a:ln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78829" cy="1188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754728" y="2108785"/>
            <a:ext cx="11978700" cy="1737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600" b="true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OPEN DAY CENTAX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4980873" y="7403499"/>
            <a:ext cx="5767002" cy="576700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3250478" y="-2173353"/>
            <a:ext cx="6404105" cy="6404105"/>
          </a:xfrm>
          <a:custGeom>
            <a:avLst/>
            <a:gdLst/>
            <a:ahLst/>
            <a:cxnLst/>
            <a:rect r="r" b="b" t="t" l="l"/>
            <a:pathLst>
              <a:path h="6404105" w="6404105">
                <a:moveTo>
                  <a:pt x="0" y="0"/>
                </a:moveTo>
                <a:lnTo>
                  <a:pt x="6404105" y="0"/>
                </a:lnTo>
                <a:lnTo>
                  <a:pt x="6404105" y="6404106"/>
                </a:lnTo>
                <a:lnTo>
                  <a:pt x="0" y="6404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07530" y="461588"/>
            <a:ext cx="2399253" cy="401845"/>
          </a:xfrm>
          <a:custGeom>
            <a:avLst/>
            <a:gdLst/>
            <a:ahLst/>
            <a:cxnLst/>
            <a:rect r="r" b="b" t="t" l="l"/>
            <a:pathLst>
              <a:path h="401845" w="2399253">
                <a:moveTo>
                  <a:pt x="0" y="0"/>
                </a:moveTo>
                <a:lnTo>
                  <a:pt x="2399253" y="0"/>
                </a:lnTo>
                <a:lnTo>
                  <a:pt x="2399253" y="401846"/>
                </a:lnTo>
                <a:lnTo>
                  <a:pt x="0" y="4018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6711322" y="401181"/>
            <a:ext cx="1057855" cy="1057855"/>
            <a:chOff x="0" y="0"/>
            <a:chExt cx="1410474" cy="1410474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1410474" cy="1410474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E90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554255" y="201470"/>
              <a:ext cx="200363" cy="918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599"/>
                </a:lnSpc>
              </a:pPr>
              <a:r>
                <a:rPr lang="en-US" sz="3999" b="true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842400" y="4814970"/>
            <a:ext cx="3725988" cy="4605067"/>
          </a:xfrm>
          <a:custGeom>
            <a:avLst/>
            <a:gdLst/>
            <a:ahLst/>
            <a:cxnLst/>
            <a:rect r="r" b="b" t="t" l="l"/>
            <a:pathLst>
              <a:path h="4605067" w="3725988">
                <a:moveTo>
                  <a:pt x="0" y="0"/>
                </a:moveTo>
                <a:lnTo>
                  <a:pt x="3725988" y="0"/>
                </a:lnTo>
                <a:lnTo>
                  <a:pt x="3725988" y="4605068"/>
                </a:lnTo>
                <a:lnTo>
                  <a:pt x="0" y="46050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45" t="-1096" r="-1445" b="-668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960562" y="4814970"/>
            <a:ext cx="3712374" cy="4605067"/>
          </a:xfrm>
          <a:custGeom>
            <a:avLst/>
            <a:gdLst/>
            <a:ahLst/>
            <a:cxnLst/>
            <a:rect r="r" b="b" t="t" l="l"/>
            <a:pathLst>
              <a:path h="4605067" w="3712374">
                <a:moveTo>
                  <a:pt x="0" y="0"/>
                </a:moveTo>
                <a:lnTo>
                  <a:pt x="3712374" y="0"/>
                </a:lnTo>
                <a:lnTo>
                  <a:pt x="3712374" y="4605068"/>
                </a:lnTo>
                <a:lnTo>
                  <a:pt x="0" y="46050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0153824" y="4814970"/>
            <a:ext cx="3693904" cy="4605067"/>
          </a:xfrm>
          <a:custGeom>
            <a:avLst/>
            <a:gdLst/>
            <a:ahLst/>
            <a:cxnLst/>
            <a:rect r="r" b="b" t="t" l="l"/>
            <a:pathLst>
              <a:path h="4605067" w="3693904">
                <a:moveTo>
                  <a:pt x="0" y="0"/>
                </a:moveTo>
                <a:lnTo>
                  <a:pt x="3693905" y="0"/>
                </a:lnTo>
                <a:lnTo>
                  <a:pt x="3693905" y="4605068"/>
                </a:lnTo>
                <a:lnTo>
                  <a:pt x="0" y="46050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754728" y="3779470"/>
            <a:ext cx="7389272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strike="noStrike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Bergamo Active City Tour 2025 (3 episodi)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081628" y="474814"/>
            <a:ext cx="5494570" cy="84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TERRITORIO - SOCIALE</a:t>
            </a:r>
          </a:p>
          <a:p>
            <a:pPr algn="r">
              <a:lnSpc>
                <a:spcPts val="3359"/>
              </a:lnSpc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PROFESSIONE - ORGANIZZAZIONE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93236" y="-2882986"/>
            <a:ext cx="9553188" cy="955318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F0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54728" y="2065431"/>
            <a:ext cx="1818052" cy="306414"/>
            <a:chOff x="0" y="0"/>
            <a:chExt cx="478829" cy="8070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8829" cy="80702"/>
            </a:xfrm>
            <a:custGeom>
              <a:avLst/>
              <a:gdLst/>
              <a:ahLst/>
              <a:cxnLst/>
              <a:rect r="r" b="b" t="t" l="l"/>
              <a:pathLst>
                <a:path h="80702" w="478829">
                  <a:moveTo>
                    <a:pt x="0" y="0"/>
                  </a:moveTo>
                  <a:lnTo>
                    <a:pt x="478829" y="0"/>
                  </a:lnTo>
                  <a:lnTo>
                    <a:pt x="478829" y="80702"/>
                  </a:lnTo>
                  <a:lnTo>
                    <a:pt x="0" y="80702"/>
                  </a:ln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78829" cy="1188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754728" y="2108785"/>
            <a:ext cx="11978700" cy="1737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600" b="true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PMI DAY CENTAX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54728" y="3779470"/>
            <a:ext cx="7389272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Educational con Confindustria Bergamo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4980873" y="7403499"/>
            <a:ext cx="5767002" cy="5767002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3250478" y="-2173353"/>
            <a:ext cx="6404105" cy="6404105"/>
          </a:xfrm>
          <a:custGeom>
            <a:avLst/>
            <a:gdLst/>
            <a:ahLst/>
            <a:cxnLst/>
            <a:rect r="r" b="b" t="t" l="l"/>
            <a:pathLst>
              <a:path h="6404105" w="6404105">
                <a:moveTo>
                  <a:pt x="0" y="0"/>
                </a:moveTo>
                <a:lnTo>
                  <a:pt x="6404105" y="0"/>
                </a:lnTo>
                <a:lnTo>
                  <a:pt x="6404105" y="6404106"/>
                </a:lnTo>
                <a:lnTo>
                  <a:pt x="0" y="6404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07530" y="461588"/>
            <a:ext cx="2399253" cy="401845"/>
          </a:xfrm>
          <a:custGeom>
            <a:avLst/>
            <a:gdLst/>
            <a:ahLst/>
            <a:cxnLst/>
            <a:rect r="r" b="b" t="t" l="l"/>
            <a:pathLst>
              <a:path h="401845" w="2399253">
                <a:moveTo>
                  <a:pt x="0" y="0"/>
                </a:moveTo>
                <a:lnTo>
                  <a:pt x="2399253" y="0"/>
                </a:lnTo>
                <a:lnTo>
                  <a:pt x="2399253" y="401846"/>
                </a:lnTo>
                <a:lnTo>
                  <a:pt x="0" y="4018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6711322" y="401181"/>
            <a:ext cx="1057855" cy="1057855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7089978" y="523709"/>
            <a:ext cx="150272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048412" y="571334"/>
            <a:ext cx="3486597" cy="84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TERRITORIO - SOCIAL</a:t>
            </a:r>
          </a:p>
          <a:p>
            <a:pPr algn="r">
              <a:lnSpc>
                <a:spcPts val="3359"/>
              </a:lnSpc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EDUCATIONAL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54728" y="4552349"/>
            <a:ext cx="15763279" cy="524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OBIETTIVI:</a:t>
            </a:r>
          </a:p>
          <a:p>
            <a:pPr algn="just">
              <a:lnSpc>
                <a:spcPts val="1260"/>
              </a:lnSpc>
            </a:pP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Contribuire all’orientamento di studentesse e studenti del territorio. </a:t>
            </a: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Essere fonte di ispirazione per le nuove generazioni, introducendoli al mondo del lavoro e alle varie professionalità.</a:t>
            </a: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Rafforzare il legame scuola-impresa e posizionamento come datore di lavoro locale.</a:t>
            </a: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COSA È STATO FATTO:</a:t>
            </a:r>
          </a:p>
          <a:p>
            <a:pPr algn="just">
              <a:lnSpc>
                <a:spcPts val="1260"/>
              </a:lnSpc>
            </a:pP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artecipiamo annualmente alla giornata nazionale promossa da Confindustria in cui le piccole e medie imprese aprono le porte alle scuole, per mostrare agli studenti come funziona un’azienda da dentro.</a:t>
            </a: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Tipicamente prevede visite ai reparti, brevi presentazioni, demo, testimonianze di collaboratori e momenti di Q&amp;A, seguendo il tema prescelto.</a:t>
            </a: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 Centax l’attività viene affidata al reparto Marketing/HR ed altre professionalità a rotazione che hanno il compito di organizzare l’evento portando una presentazione e conducendo la giornata con spiegazioni, stimoli, giochi interattivi a premi ed esperienze. Questo dimostra l’alto valore umano nell’organizzazione.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348949" y="5143500"/>
            <a:ext cx="274066" cy="284363"/>
            <a:chOff x="0" y="0"/>
            <a:chExt cx="165976" cy="17221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65976" cy="172212"/>
            </a:xfrm>
            <a:custGeom>
              <a:avLst/>
              <a:gdLst/>
              <a:ahLst/>
              <a:cxnLst/>
              <a:rect r="r" b="b" t="t" l="l"/>
              <a:pathLst>
                <a:path h="172212" w="165976">
                  <a:moveTo>
                    <a:pt x="82988" y="0"/>
                  </a:moveTo>
                  <a:lnTo>
                    <a:pt x="82988" y="0"/>
                  </a:lnTo>
                  <a:cubicBezTo>
                    <a:pt x="128821" y="0"/>
                    <a:pt x="165976" y="37155"/>
                    <a:pt x="165976" y="82988"/>
                  </a:cubicBezTo>
                  <a:lnTo>
                    <a:pt x="165976" y="89224"/>
                  </a:lnTo>
                  <a:cubicBezTo>
                    <a:pt x="165976" y="111234"/>
                    <a:pt x="157233" y="132342"/>
                    <a:pt x="141670" y="147906"/>
                  </a:cubicBezTo>
                  <a:cubicBezTo>
                    <a:pt x="126106" y="163469"/>
                    <a:pt x="104998" y="172212"/>
                    <a:pt x="82988" y="172212"/>
                  </a:cubicBezTo>
                  <a:lnTo>
                    <a:pt x="82988" y="172212"/>
                  </a:lnTo>
                  <a:cubicBezTo>
                    <a:pt x="60978" y="172212"/>
                    <a:pt x="39870" y="163469"/>
                    <a:pt x="24307" y="147906"/>
                  </a:cubicBezTo>
                  <a:cubicBezTo>
                    <a:pt x="8743" y="132342"/>
                    <a:pt x="0" y="111234"/>
                    <a:pt x="0" y="89224"/>
                  </a:cubicBezTo>
                  <a:lnTo>
                    <a:pt x="0" y="82988"/>
                  </a:lnTo>
                  <a:cubicBezTo>
                    <a:pt x="0" y="60978"/>
                    <a:pt x="8743" y="39870"/>
                    <a:pt x="24307" y="24307"/>
                  </a:cubicBezTo>
                  <a:cubicBezTo>
                    <a:pt x="39870" y="8743"/>
                    <a:pt x="60978" y="0"/>
                    <a:pt x="82988" y="0"/>
                  </a:cubicBez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165976" cy="2103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348949" y="5501846"/>
            <a:ext cx="274066" cy="284363"/>
            <a:chOff x="0" y="0"/>
            <a:chExt cx="165976" cy="17221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65976" cy="172212"/>
            </a:xfrm>
            <a:custGeom>
              <a:avLst/>
              <a:gdLst/>
              <a:ahLst/>
              <a:cxnLst/>
              <a:rect r="r" b="b" t="t" l="l"/>
              <a:pathLst>
                <a:path h="172212" w="165976">
                  <a:moveTo>
                    <a:pt x="82988" y="0"/>
                  </a:moveTo>
                  <a:lnTo>
                    <a:pt x="82988" y="0"/>
                  </a:lnTo>
                  <a:cubicBezTo>
                    <a:pt x="128821" y="0"/>
                    <a:pt x="165976" y="37155"/>
                    <a:pt x="165976" y="82988"/>
                  </a:cubicBezTo>
                  <a:lnTo>
                    <a:pt x="165976" y="89224"/>
                  </a:lnTo>
                  <a:cubicBezTo>
                    <a:pt x="165976" y="111234"/>
                    <a:pt x="157233" y="132342"/>
                    <a:pt x="141670" y="147906"/>
                  </a:cubicBezTo>
                  <a:cubicBezTo>
                    <a:pt x="126106" y="163469"/>
                    <a:pt x="104998" y="172212"/>
                    <a:pt x="82988" y="172212"/>
                  </a:cubicBezTo>
                  <a:lnTo>
                    <a:pt x="82988" y="172212"/>
                  </a:lnTo>
                  <a:cubicBezTo>
                    <a:pt x="60978" y="172212"/>
                    <a:pt x="39870" y="163469"/>
                    <a:pt x="24307" y="147906"/>
                  </a:cubicBezTo>
                  <a:cubicBezTo>
                    <a:pt x="8743" y="132342"/>
                    <a:pt x="0" y="111234"/>
                    <a:pt x="0" y="89224"/>
                  </a:cubicBezTo>
                  <a:lnTo>
                    <a:pt x="0" y="82988"/>
                  </a:lnTo>
                  <a:cubicBezTo>
                    <a:pt x="0" y="60978"/>
                    <a:pt x="8743" y="39870"/>
                    <a:pt x="24307" y="24307"/>
                  </a:cubicBezTo>
                  <a:cubicBezTo>
                    <a:pt x="39870" y="8743"/>
                    <a:pt x="60978" y="0"/>
                    <a:pt x="82988" y="0"/>
                  </a:cubicBez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165976" cy="2103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348949" y="5860192"/>
            <a:ext cx="274066" cy="284363"/>
            <a:chOff x="0" y="0"/>
            <a:chExt cx="165976" cy="17221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65976" cy="172212"/>
            </a:xfrm>
            <a:custGeom>
              <a:avLst/>
              <a:gdLst/>
              <a:ahLst/>
              <a:cxnLst/>
              <a:rect r="r" b="b" t="t" l="l"/>
              <a:pathLst>
                <a:path h="172212" w="165976">
                  <a:moveTo>
                    <a:pt x="82988" y="0"/>
                  </a:moveTo>
                  <a:lnTo>
                    <a:pt x="82988" y="0"/>
                  </a:lnTo>
                  <a:cubicBezTo>
                    <a:pt x="128821" y="0"/>
                    <a:pt x="165976" y="37155"/>
                    <a:pt x="165976" y="82988"/>
                  </a:cubicBezTo>
                  <a:lnTo>
                    <a:pt x="165976" y="89224"/>
                  </a:lnTo>
                  <a:cubicBezTo>
                    <a:pt x="165976" y="111234"/>
                    <a:pt x="157233" y="132342"/>
                    <a:pt x="141670" y="147906"/>
                  </a:cubicBezTo>
                  <a:cubicBezTo>
                    <a:pt x="126106" y="163469"/>
                    <a:pt x="104998" y="172212"/>
                    <a:pt x="82988" y="172212"/>
                  </a:cubicBezTo>
                  <a:lnTo>
                    <a:pt x="82988" y="172212"/>
                  </a:lnTo>
                  <a:cubicBezTo>
                    <a:pt x="60978" y="172212"/>
                    <a:pt x="39870" y="163469"/>
                    <a:pt x="24307" y="147906"/>
                  </a:cubicBezTo>
                  <a:cubicBezTo>
                    <a:pt x="8743" y="132342"/>
                    <a:pt x="0" y="111234"/>
                    <a:pt x="0" y="89224"/>
                  </a:cubicBezTo>
                  <a:lnTo>
                    <a:pt x="0" y="82988"/>
                  </a:lnTo>
                  <a:cubicBezTo>
                    <a:pt x="0" y="60978"/>
                    <a:pt x="8743" y="39870"/>
                    <a:pt x="24307" y="24307"/>
                  </a:cubicBezTo>
                  <a:cubicBezTo>
                    <a:pt x="39870" y="8743"/>
                    <a:pt x="60978" y="0"/>
                    <a:pt x="82988" y="0"/>
                  </a:cubicBez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165976" cy="2103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93236" y="-2882986"/>
            <a:ext cx="9553188" cy="955318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F0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54728" y="2065431"/>
            <a:ext cx="1818052" cy="306414"/>
            <a:chOff x="0" y="0"/>
            <a:chExt cx="478829" cy="8070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8829" cy="80702"/>
            </a:xfrm>
            <a:custGeom>
              <a:avLst/>
              <a:gdLst/>
              <a:ahLst/>
              <a:cxnLst/>
              <a:rect r="r" b="b" t="t" l="l"/>
              <a:pathLst>
                <a:path h="80702" w="478829">
                  <a:moveTo>
                    <a:pt x="0" y="0"/>
                  </a:moveTo>
                  <a:lnTo>
                    <a:pt x="478829" y="0"/>
                  </a:lnTo>
                  <a:lnTo>
                    <a:pt x="478829" y="80702"/>
                  </a:lnTo>
                  <a:lnTo>
                    <a:pt x="0" y="80702"/>
                  </a:ln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78829" cy="1188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754728" y="2108785"/>
            <a:ext cx="11978700" cy="1737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600" b="true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PMI DAY CENTAX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4980873" y="7403499"/>
            <a:ext cx="5767002" cy="576700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3250478" y="-2173353"/>
            <a:ext cx="6404105" cy="6404105"/>
          </a:xfrm>
          <a:custGeom>
            <a:avLst/>
            <a:gdLst/>
            <a:ahLst/>
            <a:cxnLst/>
            <a:rect r="r" b="b" t="t" l="l"/>
            <a:pathLst>
              <a:path h="6404105" w="6404105">
                <a:moveTo>
                  <a:pt x="0" y="0"/>
                </a:moveTo>
                <a:lnTo>
                  <a:pt x="6404105" y="0"/>
                </a:lnTo>
                <a:lnTo>
                  <a:pt x="6404105" y="6404106"/>
                </a:lnTo>
                <a:lnTo>
                  <a:pt x="0" y="6404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07530" y="461588"/>
            <a:ext cx="2399253" cy="401845"/>
          </a:xfrm>
          <a:custGeom>
            <a:avLst/>
            <a:gdLst/>
            <a:ahLst/>
            <a:cxnLst/>
            <a:rect r="r" b="b" t="t" l="l"/>
            <a:pathLst>
              <a:path h="401845" w="2399253">
                <a:moveTo>
                  <a:pt x="0" y="0"/>
                </a:moveTo>
                <a:lnTo>
                  <a:pt x="2399253" y="0"/>
                </a:lnTo>
                <a:lnTo>
                  <a:pt x="2399253" y="401846"/>
                </a:lnTo>
                <a:lnTo>
                  <a:pt x="0" y="4018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6711322" y="401181"/>
            <a:ext cx="1057855" cy="105785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754728" y="4855133"/>
            <a:ext cx="4520600" cy="4519877"/>
          </a:xfrm>
          <a:custGeom>
            <a:avLst/>
            <a:gdLst/>
            <a:ahLst/>
            <a:cxnLst/>
            <a:rect r="r" b="b" t="t" l="l"/>
            <a:pathLst>
              <a:path h="4519877" w="4520600">
                <a:moveTo>
                  <a:pt x="0" y="0"/>
                </a:moveTo>
                <a:lnTo>
                  <a:pt x="4520600" y="0"/>
                </a:lnTo>
                <a:lnTo>
                  <a:pt x="4520600" y="4519877"/>
                </a:lnTo>
                <a:lnTo>
                  <a:pt x="0" y="45198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313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581034" y="4901479"/>
            <a:ext cx="4551748" cy="4486212"/>
          </a:xfrm>
          <a:custGeom>
            <a:avLst/>
            <a:gdLst/>
            <a:ahLst/>
            <a:cxnLst/>
            <a:rect r="r" b="b" t="t" l="l"/>
            <a:pathLst>
              <a:path h="4486212" w="4551748">
                <a:moveTo>
                  <a:pt x="0" y="0"/>
                </a:moveTo>
                <a:lnTo>
                  <a:pt x="4551748" y="0"/>
                </a:lnTo>
                <a:lnTo>
                  <a:pt x="4551748" y="4486212"/>
                </a:lnTo>
                <a:lnTo>
                  <a:pt x="0" y="44862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754728" y="3779470"/>
            <a:ext cx="7389272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Educational con Confindustria Bergamo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089978" y="523709"/>
            <a:ext cx="150272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048412" y="571334"/>
            <a:ext cx="3486597" cy="84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TERRITORIO - SOCIAL</a:t>
            </a:r>
          </a:p>
          <a:p>
            <a:pPr algn="r">
              <a:lnSpc>
                <a:spcPts val="3359"/>
              </a:lnSpc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EDUCATIONAL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93236" y="-2882986"/>
            <a:ext cx="9553188" cy="955318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F0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54728" y="2065431"/>
            <a:ext cx="1818052" cy="306414"/>
            <a:chOff x="0" y="0"/>
            <a:chExt cx="478829" cy="8070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8829" cy="80702"/>
            </a:xfrm>
            <a:custGeom>
              <a:avLst/>
              <a:gdLst/>
              <a:ahLst/>
              <a:cxnLst/>
              <a:rect r="r" b="b" t="t" l="l"/>
              <a:pathLst>
                <a:path h="80702" w="478829">
                  <a:moveTo>
                    <a:pt x="0" y="0"/>
                  </a:moveTo>
                  <a:lnTo>
                    <a:pt x="478829" y="0"/>
                  </a:lnTo>
                  <a:lnTo>
                    <a:pt x="478829" y="80702"/>
                  </a:lnTo>
                  <a:lnTo>
                    <a:pt x="0" y="80702"/>
                  </a:ln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78829" cy="1188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754728" y="2108785"/>
            <a:ext cx="11978700" cy="1737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600" b="true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CX TALENT SCOUT 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4980873" y="7403499"/>
            <a:ext cx="5767002" cy="576700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3250478" y="-2173353"/>
            <a:ext cx="6404105" cy="6404105"/>
          </a:xfrm>
          <a:custGeom>
            <a:avLst/>
            <a:gdLst/>
            <a:ahLst/>
            <a:cxnLst/>
            <a:rect r="r" b="b" t="t" l="l"/>
            <a:pathLst>
              <a:path h="6404105" w="6404105">
                <a:moveTo>
                  <a:pt x="0" y="0"/>
                </a:moveTo>
                <a:lnTo>
                  <a:pt x="6404105" y="0"/>
                </a:lnTo>
                <a:lnTo>
                  <a:pt x="6404105" y="6404106"/>
                </a:lnTo>
                <a:lnTo>
                  <a:pt x="0" y="6404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07530" y="461588"/>
            <a:ext cx="2399253" cy="401845"/>
          </a:xfrm>
          <a:custGeom>
            <a:avLst/>
            <a:gdLst/>
            <a:ahLst/>
            <a:cxnLst/>
            <a:rect r="r" b="b" t="t" l="l"/>
            <a:pathLst>
              <a:path h="401845" w="2399253">
                <a:moveTo>
                  <a:pt x="0" y="0"/>
                </a:moveTo>
                <a:lnTo>
                  <a:pt x="2399253" y="0"/>
                </a:lnTo>
                <a:lnTo>
                  <a:pt x="2399253" y="401846"/>
                </a:lnTo>
                <a:lnTo>
                  <a:pt x="0" y="4018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6711322" y="401181"/>
            <a:ext cx="1057855" cy="105785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7080453" y="523709"/>
            <a:ext cx="150272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411142" y="674839"/>
            <a:ext cx="5123867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PROFESSIONE - ORGANIZZIONE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754728" y="3779470"/>
            <a:ext cx="7389272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Recruiting con referall interno - people caring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54728" y="4552349"/>
            <a:ext cx="15763279" cy="524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OBIETTIVI:</a:t>
            </a:r>
          </a:p>
          <a:p>
            <a:pPr algn="l">
              <a:lnSpc>
                <a:spcPts val="1260"/>
              </a:lnSpc>
            </a:pP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Trovare nuovi possibili candidati come operatori di Contact Center, velocizzando e potenziando le attività di recruiting</a:t>
            </a: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Rafforzare il posizionamento e la brand awareness aziendali attraverso il passaparola.</a:t>
            </a: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Valorizzare le risorse interne coinvolgendole in progetti aziendali</a:t>
            </a:r>
          </a:p>
          <a:p>
            <a:pPr algn="l">
              <a:lnSpc>
                <a:spcPts val="2799"/>
              </a:lnSpc>
            </a:pP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COSA È STATO FATTO:</a:t>
            </a:r>
          </a:p>
          <a:p>
            <a:pPr algn="l">
              <a:lnSpc>
                <a:spcPts val="1260"/>
              </a:lnSpc>
            </a:pP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Il Rep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arto Marketing insieme al reparto HR ha ideato e promosso quest’iniziativa che prevede la segnalazione di candidature da parte di colleghi del Contact Center di potenziali conoscenti interessati alle posizioni aperte.</a:t>
            </a: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L’iniziativa viene promossa tramite dem, video, pop su canali interni.</a:t>
            </a: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 caso di assunzione viene riconosciuto un buono Amazon ai segnalatori.</a:t>
            </a:r>
          </a:p>
          <a:p>
            <a:pPr algn="l">
              <a:lnSpc>
                <a:spcPts val="2799"/>
              </a:lnSpc>
            </a:pP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Inoltre nel 2025 il progetto di referall è stato potenziato con un primo test di Influencer Marketing: coinvolgendo un’operatrice con un grosso seguito social (attrice, content creator e attivista).</a:t>
            </a:r>
          </a:p>
          <a:p>
            <a:pPr algn="l">
              <a:lnSpc>
                <a:spcPts val="279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93236" y="-2882986"/>
            <a:ext cx="9553188" cy="955318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F0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54728" y="2065431"/>
            <a:ext cx="1818052" cy="306414"/>
            <a:chOff x="0" y="0"/>
            <a:chExt cx="478829" cy="8070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8829" cy="80702"/>
            </a:xfrm>
            <a:custGeom>
              <a:avLst/>
              <a:gdLst/>
              <a:ahLst/>
              <a:cxnLst/>
              <a:rect r="r" b="b" t="t" l="l"/>
              <a:pathLst>
                <a:path h="80702" w="478829">
                  <a:moveTo>
                    <a:pt x="0" y="0"/>
                  </a:moveTo>
                  <a:lnTo>
                    <a:pt x="478829" y="0"/>
                  </a:lnTo>
                  <a:lnTo>
                    <a:pt x="478829" y="80702"/>
                  </a:lnTo>
                  <a:lnTo>
                    <a:pt x="0" y="80702"/>
                  </a:ln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78829" cy="1188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754728" y="2108785"/>
            <a:ext cx="11978700" cy="1737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600" b="true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CX TALENT SCOUT 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4980873" y="7403499"/>
            <a:ext cx="5767002" cy="576700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3250478" y="-2173353"/>
            <a:ext cx="6404105" cy="6404105"/>
          </a:xfrm>
          <a:custGeom>
            <a:avLst/>
            <a:gdLst/>
            <a:ahLst/>
            <a:cxnLst/>
            <a:rect r="r" b="b" t="t" l="l"/>
            <a:pathLst>
              <a:path h="6404105" w="6404105">
                <a:moveTo>
                  <a:pt x="0" y="0"/>
                </a:moveTo>
                <a:lnTo>
                  <a:pt x="6404105" y="0"/>
                </a:lnTo>
                <a:lnTo>
                  <a:pt x="6404105" y="6404106"/>
                </a:lnTo>
                <a:lnTo>
                  <a:pt x="0" y="6404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07530" y="461588"/>
            <a:ext cx="2399253" cy="401845"/>
          </a:xfrm>
          <a:custGeom>
            <a:avLst/>
            <a:gdLst/>
            <a:ahLst/>
            <a:cxnLst/>
            <a:rect r="r" b="b" t="t" l="l"/>
            <a:pathLst>
              <a:path h="401845" w="2399253">
                <a:moveTo>
                  <a:pt x="0" y="0"/>
                </a:moveTo>
                <a:lnTo>
                  <a:pt x="2399253" y="0"/>
                </a:lnTo>
                <a:lnTo>
                  <a:pt x="2399253" y="401846"/>
                </a:lnTo>
                <a:lnTo>
                  <a:pt x="0" y="4018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6711322" y="401181"/>
            <a:ext cx="1057855" cy="105785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780730" y="4964066"/>
            <a:ext cx="7363270" cy="4169637"/>
          </a:xfrm>
          <a:custGeom>
            <a:avLst/>
            <a:gdLst/>
            <a:ahLst/>
            <a:cxnLst/>
            <a:rect r="r" b="b" t="t" l="l"/>
            <a:pathLst>
              <a:path h="4169637" w="7363270">
                <a:moveTo>
                  <a:pt x="0" y="0"/>
                </a:moveTo>
                <a:lnTo>
                  <a:pt x="7363270" y="0"/>
                </a:lnTo>
                <a:lnTo>
                  <a:pt x="7363270" y="4169637"/>
                </a:lnTo>
                <a:lnTo>
                  <a:pt x="0" y="41696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47" t="-1496" r="-1588" b="-935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407490" y="4964066"/>
            <a:ext cx="7240632" cy="4120338"/>
          </a:xfrm>
          <a:custGeom>
            <a:avLst/>
            <a:gdLst/>
            <a:ahLst/>
            <a:cxnLst/>
            <a:rect r="r" b="b" t="t" l="l"/>
            <a:pathLst>
              <a:path h="4120338" w="7240632">
                <a:moveTo>
                  <a:pt x="0" y="0"/>
                </a:moveTo>
                <a:lnTo>
                  <a:pt x="7240632" y="0"/>
                </a:lnTo>
                <a:lnTo>
                  <a:pt x="7240632" y="4120337"/>
                </a:lnTo>
                <a:lnTo>
                  <a:pt x="0" y="41203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77" t="0" r="-904" b="-162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7080453" y="523709"/>
            <a:ext cx="150272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411142" y="674839"/>
            <a:ext cx="5123867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PROFESSIONE - ORGANIZZIONE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754728" y="3779470"/>
            <a:ext cx="7389272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Recruiting con referall interno - people caring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34974" y="947124"/>
            <a:ext cx="1818052" cy="306414"/>
            <a:chOff x="0" y="0"/>
            <a:chExt cx="478829" cy="807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8829" cy="80702"/>
            </a:xfrm>
            <a:custGeom>
              <a:avLst/>
              <a:gdLst/>
              <a:ahLst/>
              <a:cxnLst/>
              <a:rect r="r" b="b" t="t" l="l"/>
              <a:pathLst>
                <a:path h="80702" w="478829">
                  <a:moveTo>
                    <a:pt x="0" y="0"/>
                  </a:moveTo>
                  <a:lnTo>
                    <a:pt x="478829" y="0"/>
                  </a:lnTo>
                  <a:lnTo>
                    <a:pt x="478829" y="80702"/>
                  </a:lnTo>
                  <a:lnTo>
                    <a:pt x="0" y="80702"/>
                  </a:lnTo>
                  <a:close/>
                </a:path>
              </a:pathLst>
            </a:custGeom>
            <a:solidFill>
              <a:srgbClr val="F8E9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78829" cy="1188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3831474" y="5648702"/>
            <a:ext cx="5133241" cy="5133241"/>
          </a:xfrm>
          <a:custGeom>
            <a:avLst/>
            <a:gdLst/>
            <a:ahLst/>
            <a:cxnLst/>
            <a:rect r="r" b="b" t="t" l="l"/>
            <a:pathLst>
              <a:path h="5133241" w="5133241">
                <a:moveTo>
                  <a:pt x="0" y="0"/>
                </a:moveTo>
                <a:lnTo>
                  <a:pt x="5133241" y="0"/>
                </a:lnTo>
                <a:lnTo>
                  <a:pt x="5133241" y="5133240"/>
                </a:lnTo>
                <a:lnTo>
                  <a:pt x="0" y="5133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850991" y="-418371"/>
            <a:ext cx="6178702" cy="617870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F0F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807530" y="461588"/>
            <a:ext cx="2399253" cy="401845"/>
          </a:xfrm>
          <a:custGeom>
            <a:avLst/>
            <a:gdLst/>
            <a:ahLst/>
            <a:cxnLst/>
            <a:rect r="r" b="b" t="t" l="l"/>
            <a:pathLst>
              <a:path h="401845" w="2399253">
                <a:moveTo>
                  <a:pt x="0" y="0"/>
                </a:moveTo>
                <a:lnTo>
                  <a:pt x="2399253" y="0"/>
                </a:lnTo>
                <a:lnTo>
                  <a:pt x="2399253" y="401846"/>
                </a:lnTo>
                <a:lnTo>
                  <a:pt x="0" y="4018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986886" y="7596288"/>
            <a:ext cx="2060232" cy="2327578"/>
          </a:xfrm>
          <a:custGeom>
            <a:avLst/>
            <a:gdLst/>
            <a:ahLst/>
            <a:cxnLst/>
            <a:rect r="r" b="b" t="t" l="l"/>
            <a:pathLst>
              <a:path h="2327578" w="2060232">
                <a:moveTo>
                  <a:pt x="0" y="0"/>
                </a:moveTo>
                <a:lnTo>
                  <a:pt x="2060232" y="0"/>
                </a:lnTo>
                <a:lnTo>
                  <a:pt x="2060232" y="2327579"/>
                </a:lnTo>
                <a:lnTo>
                  <a:pt x="0" y="23275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9332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343365" y="3517321"/>
            <a:ext cx="3095781" cy="3087602"/>
          </a:xfrm>
          <a:custGeom>
            <a:avLst/>
            <a:gdLst/>
            <a:ahLst/>
            <a:cxnLst/>
            <a:rect r="r" b="b" t="t" l="l"/>
            <a:pathLst>
              <a:path h="3087602" w="3095781">
                <a:moveTo>
                  <a:pt x="0" y="0"/>
                </a:moveTo>
                <a:lnTo>
                  <a:pt x="3095781" y="0"/>
                </a:lnTo>
                <a:lnTo>
                  <a:pt x="3095781" y="3087602"/>
                </a:lnTo>
                <a:lnTo>
                  <a:pt x="0" y="30876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343365" y="6595398"/>
            <a:ext cx="3092791" cy="3087602"/>
          </a:xfrm>
          <a:custGeom>
            <a:avLst/>
            <a:gdLst/>
            <a:ahLst/>
            <a:cxnLst/>
            <a:rect r="r" b="b" t="t" l="l"/>
            <a:pathLst>
              <a:path h="3087602" w="3092791">
                <a:moveTo>
                  <a:pt x="0" y="0"/>
                </a:moveTo>
                <a:lnTo>
                  <a:pt x="3092792" y="0"/>
                </a:lnTo>
                <a:lnTo>
                  <a:pt x="3092792" y="3087602"/>
                </a:lnTo>
                <a:lnTo>
                  <a:pt x="0" y="30876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256411" y="7596288"/>
            <a:ext cx="2240792" cy="2327578"/>
          </a:xfrm>
          <a:custGeom>
            <a:avLst/>
            <a:gdLst/>
            <a:ahLst/>
            <a:cxnLst/>
            <a:rect r="r" b="b" t="t" l="l"/>
            <a:pathLst>
              <a:path h="2327578" w="2240792">
                <a:moveTo>
                  <a:pt x="0" y="0"/>
                </a:moveTo>
                <a:lnTo>
                  <a:pt x="2240792" y="0"/>
                </a:lnTo>
                <a:lnTo>
                  <a:pt x="2240792" y="2327579"/>
                </a:lnTo>
                <a:lnTo>
                  <a:pt x="0" y="23275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3184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65598" y="2913470"/>
            <a:ext cx="3452350" cy="4295303"/>
          </a:xfrm>
          <a:custGeom>
            <a:avLst/>
            <a:gdLst/>
            <a:ahLst/>
            <a:cxnLst/>
            <a:rect r="r" b="b" t="t" l="l"/>
            <a:pathLst>
              <a:path h="4295303" w="3452350">
                <a:moveTo>
                  <a:pt x="0" y="0"/>
                </a:moveTo>
                <a:lnTo>
                  <a:pt x="3452350" y="0"/>
                </a:lnTo>
                <a:lnTo>
                  <a:pt x="3452350" y="4295303"/>
                </a:lnTo>
                <a:lnTo>
                  <a:pt x="0" y="42953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487093" y="2913470"/>
            <a:ext cx="3430873" cy="4295303"/>
          </a:xfrm>
          <a:custGeom>
            <a:avLst/>
            <a:gdLst/>
            <a:ahLst/>
            <a:cxnLst/>
            <a:rect r="r" b="b" t="t" l="l"/>
            <a:pathLst>
              <a:path h="4295303" w="3430873">
                <a:moveTo>
                  <a:pt x="0" y="0"/>
                </a:moveTo>
                <a:lnTo>
                  <a:pt x="3430874" y="0"/>
                </a:lnTo>
                <a:lnTo>
                  <a:pt x="3430874" y="4295303"/>
                </a:lnTo>
                <a:lnTo>
                  <a:pt x="0" y="429530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144000" y="2913470"/>
            <a:ext cx="3373893" cy="4210787"/>
          </a:xfrm>
          <a:custGeom>
            <a:avLst/>
            <a:gdLst/>
            <a:ahLst/>
            <a:cxnLst/>
            <a:rect r="r" b="b" t="t" l="l"/>
            <a:pathLst>
              <a:path h="4210787" w="3373893">
                <a:moveTo>
                  <a:pt x="0" y="0"/>
                </a:moveTo>
                <a:lnTo>
                  <a:pt x="3373893" y="0"/>
                </a:lnTo>
                <a:lnTo>
                  <a:pt x="3373893" y="4210787"/>
                </a:lnTo>
                <a:lnTo>
                  <a:pt x="0" y="421078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135942" y="990478"/>
            <a:ext cx="14016116" cy="1737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b="true" sz="9600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...E MOLTO ALTRO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DAG2CSjNdLA</dc:identifier>
  <dcterms:modified xsi:type="dcterms:W3CDTF">2011-08-01T06:04:30Z</dcterms:modified>
  <cp:revision>1</cp:revision>
  <dc:title>CMMC Club_Iniziative CX 2025</dc:title>
</cp:coreProperties>
</file>