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8288000" cy="10287000"/>
  <p:notesSz cx="6858000" cy="9144000"/>
  <p:embeddedFontLst>
    <p:embeddedFont>
      <p:font typeface="League Spartan" panose="020B0604020202020204" charset="0"/>
      <p:regular r:id="rId18"/>
    </p:embeddedFont>
    <p:embeddedFont>
      <p:font typeface="Poppins" panose="00000500000000000000" pitchFamily="2" charset="0"/>
      <p:regular r:id="rId19"/>
    </p:embeddedFont>
    <p:embeddedFont>
      <p:font typeface="Poppins Bold" panose="00000800000000000000" charset="0"/>
      <p:regular r:id="rId20"/>
    </p:embeddedFont>
    <p:embeddedFont>
      <p:font typeface="Poppins Medium" panose="00000600000000000000" pitchFamily="2" charset="0"/>
      <p:regular r:id="rId21"/>
    </p:embeddedFont>
    <p:embeddedFont>
      <p:font typeface="Poppins Semi-Bold" panose="020B0604020202020204" charset="0"/>
      <p:regular r:id="rId22"/>
    </p:embeddedFont>
    <p:embeddedFont>
      <p:font typeface="Poppins Ultra-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8E2"/>
    <a:srgbClr val="0C0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AC8EB-05AA-4374-AD79-3F753FFC0EE5}" v="3" dt="2024-06-28T14:03:21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695" y="6550023"/>
            <a:ext cx="724198" cy="194897"/>
            <a:chOff x="0" y="0"/>
            <a:chExt cx="171771" cy="46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771" cy="46227"/>
            </a:xfrm>
            <a:custGeom>
              <a:avLst/>
              <a:gdLst/>
              <a:ahLst/>
              <a:cxnLst/>
              <a:rect l="l" t="t" r="r" b="b"/>
              <a:pathLst>
                <a:path w="171771" h="46227">
                  <a:moveTo>
                    <a:pt x="0" y="0"/>
                  </a:moveTo>
                  <a:lnTo>
                    <a:pt x="171771" y="0"/>
                  </a:lnTo>
                  <a:lnTo>
                    <a:pt x="171771" y="46227"/>
                  </a:lnTo>
                  <a:lnTo>
                    <a:pt x="0" y="46227"/>
                  </a:lnTo>
                  <a:close/>
                </a:path>
              </a:pathLst>
            </a:custGeom>
            <a:solidFill>
              <a:srgbClr val="FBD5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1771" cy="84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56836" y="5158529"/>
            <a:ext cx="4606595" cy="3360465"/>
          </a:xfrm>
          <a:custGeom>
            <a:avLst/>
            <a:gdLst/>
            <a:ahLst/>
            <a:cxnLst/>
            <a:rect l="l" t="t" r="r" b="b"/>
            <a:pathLst>
              <a:path w="4606595" h="3360465">
                <a:moveTo>
                  <a:pt x="0" y="0"/>
                </a:moveTo>
                <a:lnTo>
                  <a:pt x="4606594" y="0"/>
                </a:lnTo>
                <a:lnTo>
                  <a:pt x="4606594" y="3360465"/>
                </a:lnTo>
                <a:lnTo>
                  <a:pt x="0" y="3360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1536795" y="2747557"/>
            <a:ext cx="9072363" cy="340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422"/>
              </a:lnSpc>
            </a:pPr>
            <a:r>
              <a:rPr lang="en-US" sz="11472" u="none" strike="noStrike">
                <a:solidFill>
                  <a:srgbClr val="2238E2"/>
                </a:solidFill>
                <a:latin typeface="League Spartan"/>
              </a:rPr>
              <a:t>Artificial Intelligence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4255" y="6518410"/>
            <a:ext cx="11459293" cy="200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6"/>
              </a:lnSpc>
              <a:spcBef>
                <a:spcPct val="0"/>
              </a:spcBef>
            </a:pPr>
            <a:r>
              <a:rPr lang="en-US" sz="5611">
                <a:solidFill>
                  <a:srgbClr val="0C0142"/>
                </a:solidFill>
                <a:latin typeface="Poppins Medium"/>
              </a:rPr>
              <a:t>AI e Organizzazione nel Customer Management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B0A6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15682087" y="-21080"/>
            <a:ext cx="3005629" cy="1424100"/>
          </a:xfrm>
          <a:custGeom>
            <a:avLst/>
            <a:gdLst/>
            <a:ahLst/>
            <a:cxnLst/>
            <a:rect l="l" t="t" r="r" b="b"/>
            <a:pathLst>
              <a:path w="3005629" h="1424100">
                <a:moveTo>
                  <a:pt x="0" y="0"/>
                </a:moveTo>
                <a:lnTo>
                  <a:pt x="3005629" y="0"/>
                </a:lnTo>
                <a:lnTo>
                  <a:pt x="3005629" y="1424100"/>
                </a:lnTo>
                <a:lnTo>
                  <a:pt x="0" y="14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165329"/>
            <a:ext cx="4650939" cy="107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67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4267"/>
              </a:lnSpc>
              <a:spcBef>
                <a:spcPct val="0"/>
              </a:spcBef>
            </a:pPr>
            <a:r>
              <a:rPr lang="en-US" sz="2845" u="none" strike="noStrike">
                <a:solidFill>
                  <a:srgbClr val="0C0142"/>
                </a:solidFill>
                <a:latin typeface="Poppins Bold"/>
              </a:rPr>
              <a:t>313 </a:t>
            </a:r>
            <a:r>
              <a:rPr lang="en-US" sz="2845" u="none" strike="noStrike">
                <a:solidFill>
                  <a:srgbClr val="0C0142"/>
                </a:solidFill>
                <a:latin typeface="Poppins Medium"/>
              </a:rPr>
              <a:t>richieste al giorno</a:t>
            </a:r>
          </a:p>
        </p:txBody>
      </p:sp>
      <p:sp>
        <p:nvSpPr>
          <p:cNvPr id="3" name="Freeform 3"/>
          <p:cNvSpPr/>
          <p:nvPr/>
        </p:nvSpPr>
        <p:spPr>
          <a:xfrm>
            <a:off x="2098987" y="3890204"/>
            <a:ext cx="1527998" cy="1527998"/>
          </a:xfrm>
          <a:custGeom>
            <a:avLst/>
            <a:gdLst/>
            <a:ahLst/>
            <a:cxnLst/>
            <a:rect l="l" t="t" r="r" b="b"/>
            <a:pathLst>
              <a:path w="1527998" h="1527998">
                <a:moveTo>
                  <a:pt x="0" y="0"/>
                </a:moveTo>
                <a:lnTo>
                  <a:pt x="1527998" y="0"/>
                </a:lnTo>
                <a:lnTo>
                  <a:pt x="1527998" y="1527999"/>
                </a:lnTo>
                <a:lnTo>
                  <a:pt x="0" y="152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013511" y="3890204"/>
            <a:ext cx="1527998" cy="1527998"/>
          </a:xfrm>
          <a:custGeom>
            <a:avLst/>
            <a:gdLst/>
            <a:ahLst/>
            <a:cxnLst/>
            <a:rect l="l" t="t" r="r" b="b"/>
            <a:pathLst>
              <a:path w="1527998" h="1527998">
                <a:moveTo>
                  <a:pt x="0" y="0"/>
                </a:moveTo>
                <a:lnTo>
                  <a:pt x="1527999" y="0"/>
                </a:lnTo>
                <a:lnTo>
                  <a:pt x="1527999" y="1527999"/>
                </a:lnTo>
                <a:lnTo>
                  <a:pt x="0" y="152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3067205" y="6709281"/>
            <a:ext cx="2325970" cy="2109552"/>
            <a:chOff x="1092078" y="-79921"/>
            <a:chExt cx="612601" cy="555602"/>
          </a:xfrm>
        </p:grpSpPr>
        <p:sp>
          <p:nvSpPr>
            <p:cNvPr id="6" name="Freeform 6"/>
            <p:cNvSpPr/>
            <p:nvPr/>
          </p:nvSpPr>
          <p:spPr>
            <a:xfrm>
              <a:off x="1092078" y="-9373"/>
              <a:ext cx="612601" cy="441302"/>
            </a:xfrm>
            <a:custGeom>
              <a:avLst/>
              <a:gdLst/>
              <a:ahLst/>
              <a:cxnLst/>
              <a:rect l="l" t="t" r="r" b="b"/>
              <a:pathLst>
                <a:path w="612601" h="441302">
                  <a:moveTo>
                    <a:pt x="409401" y="0"/>
                  </a:moveTo>
                  <a:cubicBezTo>
                    <a:pt x="521625" y="0"/>
                    <a:pt x="612601" y="98789"/>
                    <a:pt x="612601" y="220651"/>
                  </a:cubicBezTo>
                  <a:cubicBezTo>
                    <a:pt x="612601" y="342513"/>
                    <a:pt x="521625" y="441302"/>
                    <a:pt x="409401" y="441302"/>
                  </a:cubicBezTo>
                  <a:lnTo>
                    <a:pt x="203200" y="441302"/>
                  </a:lnTo>
                  <a:cubicBezTo>
                    <a:pt x="90976" y="441302"/>
                    <a:pt x="0" y="342513"/>
                    <a:pt x="0" y="220651"/>
                  </a:cubicBezTo>
                  <a:cubicBezTo>
                    <a:pt x="0" y="987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E08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92078" y="-79921"/>
              <a:ext cx="612601" cy="55560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lvl="0" indent="0" algn="ctr">
                <a:lnSpc>
                  <a:spcPts val="3888"/>
                </a:lnSpc>
                <a:spcBef>
                  <a:spcPct val="0"/>
                </a:spcBef>
              </a:pPr>
              <a:r>
                <a:rPr lang="en-US" sz="2400" u="none" strike="noStrike" spc="31" dirty="0">
                  <a:solidFill>
                    <a:srgbClr val="0C0142"/>
                  </a:solidFill>
                  <a:latin typeface="Poppins Ultra-Bold"/>
                </a:rPr>
                <a:t>Tasso di </a:t>
              </a:r>
              <a:r>
                <a:rPr lang="en-US" sz="2400" u="none" strike="noStrike" spc="31" dirty="0" err="1">
                  <a:solidFill>
                    <a:srgbClr val="0C0142"/>
                  </a:solidFill>
                  <a:latin typeface="Poppins Ultra-Bold"/>
                </a:rPr>
                <a:t>conversione</a:t>
              </a:r>
              <a:r>
                <a:rPr lang="en-US" sz="2400" u="none" strike="noStrike" spc="31" dirty="0">
                  <a:solidFill>
                    <a:srgbClr val="0C0142"/>
                  </a:solidFill>
                  <a:latin typeface="Poppins Ultra-Bold"/>
                </a:rPr>
                <a:t>: 11%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771332" y="32134"/>
            <a:ext cx="2058159" cy="975178"/>
          </a:xfrm>
          <a:custGeom>
            <a:avLst/>
            <a:gdLst/>
            <a:ahLst/>
            <a:cxnLst/>
            <a:rect l="l" t="t" r="r" b="b"/>
            <a:pathLst>
              <a:path w="2058159" h="975178">
                <a:moveTo>
                  <a:pt x="0" y="0"/>
                </a:moveTo>
                <a:lnTo>
                  <a:pt x="2058158" y="0"/>
                </a:lnTo>
                <a:lnTo>
                  <a:pt x="2058158" y="975179"/>
                </a:lnTo>
                <a:lnTo>
                  <a:pt x="0" y="97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2124980" y="-121110"/>
            <a:ext cx="12588133" cy="10287000"/>
          </a:xfrm>
          <a:custGeom>
            <a:avLst/>
            <a:gdLst/>
            <a:ahLst/>
            <a:cxnLst/>
            <a:rect l="l" t="t" r="r" b="b"/>
            <a:pathLst>
              <a:path w="12588133" h="10287000">
                <a:moveTo>
                  <a:pt x="0" y="0"/>
                </a:moveTo>
                <a:lnTo>
                  <a:pt x="12588133" y="0"/>
                </a:lnTo>
                <a:lnTo>
                  <a:pt x="125881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24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9503" y="10120454"/>
            <a:ext cx="24703610" cy="166546"/>
            <a:chOff x="0" y="0"/>
            <a:chExt cx="4848604" cy="637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604" cy="63794"/>
            </a:xfrm>
            <a:custGeom>
              <a:avLst/>
              <a:gdLst/>
              <a:ahLst/>
              <a:cxnLst/>
              <a:rect l="l" t="t" r="r" b="b"/>
              <a:pathLst>
                <a:path w="4848604" h="63794">
                  <a:moveTo>
                    <a:pt x="0" y="0"/>
                  </a:moveTo>
                  <a:lnTo>
                    <a:pt x="4848604" y="0"/>
                  </a:lnTo>
                  <a:lnTo>
                    <a:pt x="4848604" y="63794"/>
                  </a:lnTo>
                  <a:lnTo>
                    <a:pt x="0" y="63794"/>
                  </a:lnTo>
                  <a:close/>
                </a:path>
              </a:pathLst>
            </a:custGeom>
            <a:solidFill>
              <a:srgbClr val="0C014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48604" cy="1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3734" y="6630022"/>
            <a:ext cx="2325970" cy="2109551"/>
            <a:chOff x="-666368" y="-100796"/>
            <a:chExt cx="612601" cy="555602"/>
          </a:xfrm>
        </p:grpSpPr>
        <p:sp>
          <p:nvSpPr>
            <p:cNvPr id="14" name="Freeform 14"/>
            <p:cNvSpPr/>
            <p:nvPr/>
          </p:nvSpPr>
          <p:spPr>
            <a:xfrm>
              <a:off x="-666368" y="-22771"/>
              <a:ext cx="612601" cy="441302"/>
            </a:xfrm>
            <a:custGeom>
              <a:avLst/>
              <a:gdLst/>
              <a:ahLst/>
              <a:cxnLst/>
              <a:rect l="l" t="t" r="r" b="b"/>
              <a:pathLst>
                <a:path w="612601" h="441302">
                  <a:moveTo>
                    <a:pt x="409401" y="0"/>
                  </a:moveTo>
                  <a:cubicBezTo>
                    <a:pt x="521625" y="0"/>
                    <a:pt x="612601" y="98789"/>
                    <a:pt x="612601" y="220651"/>
                  </a:cubicBezTo>
                  <a:cubicBezTo>
                    <a:pt x="612601" y="342513"/>
                    <a:pt x="521625" y="441302"/>
                    <a:pt x="409401" y="441302"/>
                  </a:cubicBezTo>
                  <a:lnTo>
                    <a:pt x="203200" y="441302"/>
                  </a:lnTo>
                  <a:cubicBezTo>
                    <a:pt x="90976" y="441302"/>
                    <a:pt x="0" y="342513"/>
                    <a:pt x="0" y="220651"/>
                  </a:cubicBezTo>
                  <a:cubicBezTo>
                    <a:pt x="0" y="987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E08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666368" y="-100796"/>
              <a:ext cx="612601" cy="55560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lvl="0" indent="0" algn="ctr">
                <a:lnSpc>
                  <a:spcPts val="3888"/>
                </a:lnSpc>
                <a:spcBef>
                  <a:spcPct val="0"/>
                </a:spcBef>
              </a:pPr>
              <a:r>
                <a:rPr lang="en-US" sz="2400" u="none" strike="noStrike" spc="31" dirty="0">
                  <a:solidFill>
                    <a:srgbClr val="0C0142"/>
                  </a:solidFill>
                  <a:latin typeface="Poppins Ultra-Bold"/>
                </a:rPr>
                <a:t>1 </a:t>
              </a:r>
              <a:r>
                <a:rPr lang="en-US" sz="2400" u="none" strike="noStrike" spc="31" dirty="0" err="1">
                  <a:solidFill>
                    <a:srgbClr val="0C0142"/>
                  </a:solidFill>
                  <a:latin typeface="Poppins Ultra-Bold"/>
                </a:rPr>
                <a:t>canale</a:t>
              </a:r>
              <a:endParaRPr lang="en-US" sz="2400" u="none" strike="noStrike" spc="31" dirty="0">
                <a:solidFill>
                  <a:srgbClr val="0C0142"/>
                </a:solidFill>
                <a:latin typeface="Poppins Ultra-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6459714" y="7012731"/>
            <a:ext cx="2325970" cy="1675569"/>
          </a:xfrm>
          <a:custGeom>
            <a:avLst/>
            <a:gdLst/>
            <a:ahLst/>
            <a:cxnLst/>
            <a:rect l="l" t="t" r="r" b="b"/>
            <a:pathLst>
              <a:path w="612601" h="441302">
                <a:moveTo>
                  <a:pt x="409401" y="0"/>
                </a:moveTo>
                <a:cubicBezTo>
                  <a:pt x="521625" y="0"/>
                  <a:pt x="612601" y="98789"/>
                  <a:pt x="612601" y="220651"/>
                </a:cubicBezTo>
                <a:cubicBezTo>
                  <a:pt x="612601" y="342513"/>
                  <a:pt x="521625" y="441302"/>
                  <a:pt x="409401" y="441302"/>
                </a:cubicBezTo>
                <a:lnTo>
                  <a:pt x="203200" y="441302"/>
                </a:lnTo>
                <a:cubicBezTo>
                  <a:pt x="90976" y="441302"/>
                  <a:pt x="0" y="342513"/>
                  <a:pt x="0" y="220651"/>
                </a:cubicBezTo>
                <a:cubicBezTo>
                  <a:pt x="0" y="98789"/>
                  <a:pt x="90976" y="0"/>
                  <a:pt x="203200" y="0"/>
                </a:cubicBezTo>
                <a:close/>
              </a:path>
            </a:pathLst>
          </a:custGeom>
          <a:solidFill>
            <a:srgbClr val="DCFFE8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grpSp>
        <p:nvGrpSpPr>
          <p:cNvPr id="19" name="Group 19"/>
          <p:cNvGrpSpPr/>
          <p:nvPr/>
        </p:nvGrpSpPr>
        <p:grpSpPr>
          <a:xfrm>
            <a:off x="6459713" y="6649822"/>
            <a:ext cx="4953670" cy="2109551"/>
            <a:chOff x="-692069" y="-95581"/>
            <a:chExt cx="1304670" cy="55560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2601" cy="441302"/>
            </a:xfrm>
            <a:custGeom>
              <a:avLst/>
              <a:gdLst/>
              <a:ahLst/>
              <a:cxnLst/>
              <a:rect l="l" t="t" r="r" b="b"/>
              <a:pathLst>
                <a:path w="612601" h="441302">
                  <a:moveTo>
                    <a:pt x="409401" y="0"/>
                  </a:moveTo>
                  <a:cubicBezTo>
                    <a:pt x="521625" y="0"/>
                    <a:pt x="612601" y="98789"/>
                    <a:pt x="612601" y="220651"/>
                  </a:cubicBezTo>
                  <a:cubicBezTo>
                    <a:pt x="612601" y="342513"/>
                    <a:pt x="521625" y="441302"/>
                    <a:pt x="409401" y="441302"/>
                  </a:cubicBezTo>
                  <a:lnTo>
                    <a:pt x="203200" y="441302"/>
                  </a:lnTo>
                  <a:cubicBezTo>
                    <a:pt x="90976" y="441302"/>
                    <a:pt x="0" y="342513"/>
                    <a:pt x="0" y="220651"/>
                  </a:cubicBezTo>
                  <a:cubicBezTo>
                    <a:pt x="0" y="987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FF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692069" y="-95581"/>
              <a:ext cx="612601" cy="55560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lvl="0" indent="0" algn="ctr">
                <a:lnSpc>
                  <a:spcPts val="3888"/>
                </a:lnSpc>
                <a:spcBef>
                  <a:spcPct val="0"/>
                </a:spcBef>
              </a:pPr>
              <a:r>
                <a:rPr lang="en-US" sz="2400" spc="31" dirty="0" err="1">
                  <a:solidFill>
                    <a:srgbClr val="0C0142"/>
                  </a:solidFill>
                  <a:latin typeface="Poppins Ultra-Bold"/>
                </a:rPr>
                <a:t>Strategia</a:t>
              </a:r>
              <a:r>
                <a:rPr lang="en-US" sz="2400" spc="31" dirty="0">
                  <a:solidFill>
                    <a:srgbClr val="0C0142"/>
                  </a:solidFill>
                  <a:latin typeface="Poppins Ultra-Bold"/>
                </a:rPr>
                <a:t> </a:t>
              </a:r>
              <a:r>
                <a:rPr lang="en-US" sz="2400" spc="31" dirty="0" err="1">
                  <a:solidFill>
                    <a:srgbClr val="0C0142"/>
                  </a:solidFill>
                  <a:latin typeface="Poppins Ultra-Bold"/>
                </a:rPr>
                <a:t>omnicanale</a:t>
              </a:r>
              <a:endParaRPr lang="en-US" sz="2400" u="none" strike="noStrike" spc="31" dirty="0">
                <a:solidFill>
                  <a:srgbClr val="0C0142"/>
                </a:solidFill>
                <a:latin typeface="Poppins Ultra-Bold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3004471" y="8450541"/>
            <a:ext cx="4495441" cy="807759"/>
          </a:xfrm>
          <a:custGeom>
            <a:avLst/>
            <a:gdLst/>
            <a:ahLst/>
            <a:cxnLst/>
            <a:rect l="l" t="t" r="r" b="b"/>
            <a:pathLst>
              <a:path w="4495441" h="807759">
                <a:moveTo>
                  <a:pt x="0" y="0"/>
                </a:moveTo>
                <a:lnTo>
                  <a:pt x="4495441" y="0"/>
                </a:lnTo>
                <a:lnTo>
                  <a:pt x="4495441" y="807759"/>
                </a:lnTo>
                <a:lnTo>
                  <a:pt x="0" y="80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582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TextBox 23"/>
          <p:cNvSpPr txBox="1"/>
          <p:nvPr/>
        </p:nvSpPr>
        <p:spPr>
          <a:xfrm>
            <a:off x="1360171" y="2906466"/>
            <a:ext cx="4233323" cy="655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2"/>
              </a:lnSpc>
            </a:pPr>
            <a:r>
              <a:rPr lang="en-US" sz="3848">
                <a:solidFill>
                  <a:srgbClr val="0C0142"/>
                </a:solidFill>
                <a:latin typeface="Poppins Semi-Bold"/>
              </a:rPr>
              <a:t>Prima dell’AI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83613" y="2906466"/>
            <a:ext cx="3143526" cy="655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2"/>
              </a:lnSpc>
            </a:pPr>
            <a:r>
              <a:rPr lang="en-US" sz="3848">
                <a:solidFill>
                  <a:srgbClr val="0C0142"/>
                </a:solidFill>
                <a:latin typeface="Poppins Semi-Bold"/>
              </a:rPr>
              <a:t>Dopo l’AI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86728" y="5165329"/>
            <a:ext cx="5406779" cy="107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67"/>
              </a:lnSpc>
              <a:spcBef>
                <a:spcPct val="0"/>
              </a:spcBef>
            </a:pPr>
            <a:endParaRPr dirty="0"/>
          </a:p>
          <a:p>
            <a:pPr marL="0" lvl="0" indent="0" algn="just">
              <a:lnSpc>
                <a:spcPts val="4267"/>
              </a:lnSpc>
              <a:spcBef>
                <a:spcPct val="0"/>
              </a:spcBef>
            </a:pPr>
            <a:r>
              <a:rPr lang="en-US" sz="2845" u="none" strike="noStrike" dirty="0">
                <a:solidFill>
                  <a:srgbClr val="0C0142"/>
                </a:solidFill>
                <a:latin typeface="Poppins Bold"/>
              </a:rPr>
              <a:t>437 </a:t>
            </a:r>
            <a:r>
              <a:rPr lang="en-US" sz="2845" u="none" strike="noStrike" dirty="0" err="1">
                <a:solidFill>
                  <a:srgbClr val="0C0142"/>
                </a:solidFill>
                <a:latin typeface="Poppins Medium"/>
              </a:rPr>
              <a:t>richieste</a:t>
            </a:r>
            <a:r>
              <a:rPr lang="en-US" sz="2845" u="none" strike="noStrike" dirty="0">
                <a:solidFill>
                  <a:srgbClr val="0C0142"/>
                </a:solidFill>
                <a:latin typeface="Poppins Medium"/>
              </a:rPr>
              <a:t> al </a:t>
            </a:r>
            <a:r>
              <a:rPr lang="en-US" sz="2845" u="none" strike="noStrike" dirty="0" err="1">
                <a:solidFill>
                  <a:srgbClr val="0C0142"/>
                </a:solidFill>
                <a:latin typeface="Poppins Medium"/>
              </a:rPr>
              <a:t>giorno</a:t>
            </a:r>
            <a:r>
              <a:rPr lang="en-US" sz="2845" u="none" strike="noStrike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845" u="none" strike="noStrike" dirty="0">
                <a:solidFill>
                  <a:srgbClr val="0C0142"/>
                </a:solidFill>
                <a:latin typeface="Poppins Bold"/>
              </a:rPr>
              <a:t>+40%</a:t>
            </a:r>
            <a:r>
              <a:rPr lang="en-US" sz="2845" u="none" strike="noStrike" dirty="0">
                <a:solidFill>
                  <a:srgbClr val="0C0142"/>
                </a:solidFill>
                <a:latin typeface="Poppins Medium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6658" y="707233"/>
            <a:ext cx="12070923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86"/>
              </a:lnSpc>
            </a:pPr>
            <a:r>
              <a:rPr lang="en-US" sz="5800">
                <a:solidFill>
                  <a:srgbClr val="2238E2"/>
                </a:solidFill>
                <a:latin typeface="League Spartan"/>
              </a:rPr>
              <a:t>Caso Studio: Mondoffice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BBC431FA-5C70-FA02-3495-93775F02F5BA}"/>
              </a:ext>
            </a:extLst>
          </p:cNvPr>
          <p:cNvSpPr txBox="1"/>
          <p:nvPr/>
        </p:nvSpPr>
        <p:spPr>
          <a:xfrm>
            <a:off x="9087412" y="6760151"/>
            <a:ext cx="2325970" cy="2109552"/>
          </a:xfrm>
          <a:prstGeom prst="rect">
            <a:avLst/>
          </a:prstGeom>
        </p:spPr>
        <p:txBody>
          <a:bodyPr lIns="76200" tIns="76200" rIns="76200" bIns="76200" rtlCol="0" anchor="ctr"/>
          <a:lstStyle/>
          <a:p>
            <a:pPr marL="0" lvl="0" indent="0" algn="ctr">
              <a:lnSpc>
                <a:spcPts val="3888"/>
              </a:lnSpc>
              <a:spcBef>
                <a:spcPct val="0"/>
              </a:spcBef>
            </a:pPr>
            <a:r>
              <a:rPr lang="en-US" sz="2400" u="none" strike="noStrike" spc="31" dirty="0">
                <a:solidFill>
                  <a:srgbClr val="0C0142"/>
                </a:solidFill>
                <a:latin typeface="Poppins Ultra-Bold"/>
              </a:rPr>
              <a:t>Tasso di </a:t>
            </a:r>
            <a:r>
              <a:rPr lang="en-US" sz="2400" u="none" strike="noStrike" spc="31" dirty="0" err="1">
                <a:solidFill>
                  <a:srgbClr val="0C0142"/>
                </a:solidFill>
                <a:latin typeface="Poppins Ultra-Bold"/>
              </a:rPr>
              <a:t>conversione</a:t>
            </a:r>
            <a:r>
              <a:rPr lang="en-US" sz="2400" u="none" strike="noStrike" spc="31" dirty="0">
                <a:solidFill>
                  <a:srgbClr val="0C0142"/>
                </a:solidFill>
                <a:latin typeface="Poppins Ultra-Bold"/>
              </a:rPr>
              <a:t>: 23%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41719" y="14339275"/>
            <a:ext cx="0" cy="836249"/>
          </a:xfrm>
          <a:prstGeom prst="line">
            <a:avLst/>
          </a:prstGeom>
          <a:ln w="38100" cap="flat">
            <a:solidFill>
              <a:srgbClr val="0C014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684159" y="-3259620"/>
            <a:ext cx="15233814" cy="15233814"/>
          </a:xfrm>
          <a:custGeom>
            <a:avLst/>
            <a:gdLst/>
            <a:ahLst/>
            <a:cxnLst/>
            <a:rect l="l" t="t" r="r" b="b"/>
            <a:pathLst>
              <a:path w="15233814" h="15233814">
                <a:moveTo>
                  <a:pt x="0" y="0"/>
                </a:moveTo>
                <a:lnTo>
                  <a:pt x="15233814" y="0"/>
                </a:lnTo>
                <a:lnTo>
                  <a:pt x="15233814" y="15233814"/>
                </a:lnTo>
                <a:lnTo>
                  <a:pt x="0" y="1523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7353882" y="828332"/>
            <a:ext cx="3850257" cy="1020318"/>
          </a:xfrm>
          <a:custGeom>
            <a:avLst/>
            <a:gdLst/>
            <a:ahLst/>
            <a:cxnLst/>
            <a:rect l="l" t="t" r="r" b="b"/>
            <a:pathLst>
              <a:path w="3850257" h="1020318">
                <a:moveTo>
                  <a:pt x="0" y="0"/>
                </a:moveTo>
                <a:lnTo>
                  <a:pt x="3850257" y="0"/>
                </a:lnTo>
                <a:lnTo>
                  <a:pt x="3850257" y="1020318"/>
                </a:lnTo>
                <a:lnTo>
                  <a:pt x="0" y="1020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6016671" y="2510834"/>
            <a:ext cx="6254658" cy="6254658"/>
          </a:xfrm>
          <a:custGeom>
            <a:avLst/>
            <a:gdLst/>
            <a:ahLst/>
            <a:cxnLst/>
            <a:rect l="l" t="t" r="r" b="b"/>
            <a:pathLst>
              <a:path w="6254658" h="6254658">
                <a:moveTo>
                  <a:pt x="0" y="0"/>
                </a:moveTo>
                <a:lnTo>
                  <a:pt x="6254658" y="0"/>
                </a:lnTo>
                <a:lnTo>
                  <a:pt x="6254658" y="6254658"/>
                </a:lnTo>
                <a:lnTo>
                  <a:pt x="0" y="6254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7343644" y="828332"/>
            <a:ext cx="3850257" cy="1020318"/>
            <a:chOff x="0" y="0"/>
            <a:chExt cx="1014060" cy="268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4060" cy="268726"/>
            </a:xfrm>
            <a:custGeom>
              <a:avLst/>
              <a:gdLst/>
              <a:ahLst/>
              <a:cxnLst/>
              <a:rect l="l" t="t" r="r" b="b"/>
              <a:pathLst>
                <a:path w="1014060" h="268726">
                  <a:moveTo>
                    <a:pt x="102548" y="0"/>
                  </a:moveTo>
                  <a:lnTo>
                    <a:pt x="911511" y="0"/>
                  </a:lnTo>
                  <a:cubicBezTo>
                    <a:pt x="938709" y="0"/>
                    <a:pt x="964792" y="10804"/>
                    <a:pt x="984024" y="30036"/>
                  </a:cubicBezTo>
                  <a:cubicBezTo>
                    <a:pt x="1003255" y="49267"/>
                    <a:pt x="1014060" y="75351"/>
                    <a:pt x="1014060" y="102548"/>
                  </a:cubicBezTo>
                  <a:lnTo>
                    <a:pt x="1014060" y="166177"/>
                  </a:lnTo>
                  <a:cubicBezTo>
                    <a:pt x="1014060" y="193375"/>
                    <a:pt x="1003255" y="219458"/>
                    <a:pt x="984024" y="238690"/>
                  </a:cubicBezTo>
                  <a:cubicBezTo>
                    <a:pt x="964792" y="257922"/>
                    <a:pt x="938709" y="268726"/>
                    <a:pt x="911511" y="268726"/>
                  </a:cubicBezTo>
                  <a:lnTo>
                    <a:pt x="102548" y="268726"/>
                  </a:lnTo>
                  <a:cubicBezTo>
                    <a:pt x="75351" y="268726"/>
                    <a:pt x="49267" y="257922"/>
                    <a:pt x="30036" y="238690"/>
                  </a:cubicBezTo>
                  <a:cubicBezTo>
                    <a:pt x="10804" y="219458"/>
                    <a:pt x="0" y="193375"/>
                    <a:pt x="0" y="166177"/>
                  </a:cubicBezTo>
                  <a:lnTo>
                    <a:pt x="0" y="102548"/>
                  </a:lnTo>
                  <a:cubicBezTo>
                    <a:pt x="0" y="75351"/>
                    <a:pt x="10804" y="49267"/>
                    <a:pt x="30036" y="30036"/>
                  </a:cubicBezTo>
                  <a:cubicBezTo>
                    <a:pt x="49267" y="10804"/>
                    <a:pt x="75351" y="0"/>
                    <a:pt x="102548" y="0"/>
                  </a:cubicBezTo>
                  <a:close/>
                </a:path>
              </a:pathLst>
            </a:custGeom>
            <a:solidFill>
              <a:srgbClr val="EA651B">
                <a:alpha val="73725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014060" cy="335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666571" y="-3231843"/>
            <a:ext cx="6581203" cy="4623295"/>
          </a:xfrm>
          <a:custGeom>
            <a:avLst/>
            <a:gdLst/>
            <a:ahLst/>
            <a:cxnLst/>
            <a:rect l="l" t="t" r="r" b="b"/>
            <a:pathLst>
              <a:path w="6581203" h="4623295">
                <a:moveTo>
                  <a:pt x="0" y="0"/>
                </a:moveTo>
                <a:lnTo>
                  <a:pt x="6581203" y="0"/>
                </a:lnTo>
                <a:lnTo>
                  <a:pt x="6581203" y="4623295"/>
                </a:lnTo>
                <a:lnTo>
                  <a:pt x="0" y="4623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4323587" y="1721774"/>
            <a:ext cx="3990744" cy="3916389"/>
            <a:chOff x="0" y="0"/>
            <a:chExt cx="5320992" cy="5221852"/>
          </a:xfrm>
        </p:grpSpPr>
        <p:sp>
          <p:nvSpPr>
            <p:cNvPr id="11" name="Freeform 11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/>
            <p:cNvSpPr/>
            <p:nvPr/>
          </p:nvSpPr>
          <p:spPr>
            <a:xfrm rot="-221417">
              <a:off x="491330" y="1053495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81935" y="8244933"/>
            <a:ext cx="3103866" cy="79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C0142"/>
                </a:solidFill>
                <a:latin typeface="Poppins Bold"/>
              </a:rPr>
              <a:t>L’analisi</a:t>
            </a:r>
            <a:r>
              <a:rPr lang="en-US" sz="2299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continua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dei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dati</a:t>
            </a:r>
            <a:endParaRPr lang="en-US" sz="2299" dirty="0">
              <a:solidFill>
                <a:srgbClr val="0C0142"/>
              </a:solidFill>
              <a:latin typeface="Poppins Medium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130807" y="4357287"/>
            <a:ext cx="4026386" cy="2828536"/>
            <a:chOff x="0" y="0"/>
            <a:chExt cx="5368514" cy="3771381"/>
          </a:xfrm>
        </p:grpSpPr>
        <p:sp>
          <p:nvSpPr>
            <p:cNvPr id="15" name="Freeform 15"/>
            <p:cNvSpPr/>
            <p:nvPr/>
          </p:nvSpPr>
          <p:spPr>
            <a:xfrm>
              <a:off x="28061" y="14862"/>
              <a:ext cx="5259457" cy="3732023"/>
            </a:xfrm>
            <a:custGeom>
              <a:avLst/>
              <a:gdLst/>
              <a:ahLst/>
              <a:cxnLst/>
              <a:rect l="l" t="t" r="r" b="b"/>
              <a:pathLst>
                <a:path w="5259457" h="3732023">
                  <a:moveTo>
                    <a:pt x="0" y="0"/>
                  </a:moveTo>
                  <a:lnTo>
                    <a:pt x="5259457" y="0"/>
                  </a:lnTo>
                  <a:lnTo>
                    <a:pt x="5259457" y="3732023"/>
                  </a:lnTo>
                  <a:lnTo>
                    <a:pt x="0" y="3732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14862"/>
              <a:ext cx="5245113" cy="3684692"/>
            </a:xfrm>
            <a:custGeom>
              <a:avLst/>
              <a:gdLst/>
              <a:ahLst/>
              <a:cxnLst/>
              <a:rect l="l" t="t" r="r" b="b"/>
              <a:pathLst>
                <a:path w="5245113" h="3684692">
                  <a:moveTo>
                    <a:pt x="0" y="0"/>
                  </a:moveTo>
                  <a:lnTo>
                    <a:pt x="5245113" y="0"/>
                  </a:lnTo>
                  <a:lnTo>
                    <a:pt x="5245113" y="3684692"/>
                  </a:lnTo>
                  <a:lnTo>
                    <a:pt x="0" y="368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9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5368514" cy="3771381"/>
            </a:xfrm>
            <a:custGeom>
              <a:avLst/>
              <a:gdLst/>
              <a:ahLst/>
              <a:cxnLst/>
              <a:rect l="l" t="t" r="r" b="b"/>
              <a:pathLst>
                <a:path w="5368514" h="3771381">
                  <a:moveTo>
                    <a:pt x="0" y="0"/>
                  </a:moveTo>
                  <a:lnTo>
                    <a:pt x="5368514" y="0"/>
                  </a:lnTo>
                  <a:lnTo>
                    <a:pt x="5368514" y="3771381"/>
                  </a:lnTo>
                  <a:lnTo>
                    <a:pt x="0" y="377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526226" y="4911270"/>
            <a:ext cx="3235547" cy="162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7"/>
              </a:lnSpc>
              <a:spcBef>
                <a:spcPct val="0"/>
              </a:spcBef>
            </a:pPr>
            <a:r>
              <a:rPr lang="en-US" sz="3027">
                <a:solidFill>
                  <a:srgbClr val="0C0142"/>
                </a:solidFill>
                <a:latin typeface="Poppins Semi-Bold"/>
              </a:rPr>
              <a:t>L’AI è il driver della crescita aziendale!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870084" y="1721774"/>
            <a:ext cx="3990744" cy="3916389"/>
            <a:chOff x="0" y="0"/>
            <a:chExt cx="5320992" cy="5221852"/>
          </a:xfrm>
        </p:grpSpPr>
        <p:sp>
          <p:nvSpPr>
            <p:cNvPr id="20" name="Freeform 20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21"/>
            <p:cNvSpPr/>
            <p:nvPr/>
          </p:nvSpPr>
          <p:spPr>
            <a:xfrm rot="-221417">
              <a:off x="491330" y="1053495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213063" y="5926015"/>
            <a:ext cx="3990744" cy="3916389"/>
            <a:chOff x="0" y="0"/>
            <a:chExt cx="5320992" cy="5221852"/>
          </a:xfrm>
        </p:grpSpPr>
        <p:sp>
          <p:nvSpPr>
            <p:cNvPr id="23" name="Freeform 23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4"/>
            <p:cNvSpPr/>
            <p:nvPr/>
          </p:nvSpPr>
          <p:spPr>
            <a:xfrm rot="-221417">
              <a:off x="440530" y="1145177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870084" y="5998983"/>
            <a:ext cx="3990744" cy="3916389"/>
            <a:chOff x="0" y="0"/>
            <a:chExt cx="5320992" cy="5221852"/>
          </a:xfrm>
        </p:grpSpPr>
        <p:sp>
          <p:nvSpPr>
            <p:cNvPr id="26" name="Freeform 26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Freeform 27"/>
            <p:cNvSpPr/>
            <p:nvPr/>
          </p:nvSpPr>
          <p:spPr>
            <a:xfrm rot="-221417">
              <a:off x="440530" y="1145177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024431" y="2963019"/>
            <a:ext cx="2589056" cy="129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1"/>
              </a:lnSpc>
              <a:spcBef>
                <a:spcPct val="0"/>
              </a:spcBef>
            </a:pPr>
            <a:r>
              <a:rPr lang="en-US" sz="2422" dirty="0">
                <a:solidFill>
                  <a:srgbClr val="0C0142"/>
                </a:solidFill>
                <a:latin typeface="Poppins Semi-Bold"/>
              </a:rPr>
              <a:t>L’AI </a:t>
            </a:r>
            <a:r>
              <a:rPr lang="en-US" sz="2422" dirty="0" err="1">
                <a:solidFill>
                  <a:srgbClr val="0C0142"/>
                </a:solidFill>
                <a:latin typeface="Poppins Semi-Bold"/>
              </a:rPr>
              <a:t>supporta</a:t>
            </a:r>
            <a:r>
              <a:rPr lang="en-US" sz="2422" dirty="0">
                <a:solidFill>
                  <a:srgbClr val="0C0142"/>
                </a:solidFill>
                <a:latin typeface="Poppins Semi-Bold"/>
              </a:rPr>
              <a:t> le </a:t>
            </a:r>
            <a:r>
              <a:rPr lang="en-US" sz="2422" dirty="0" err="1">
                <a:solidFill>
                  <a:srgbClr val="0C0142"/>
                </a:solidFill>
                <a:latin typeface="Poppins Semi-Bold"/>
              </a:rPr>
              <a:t>persone</a:t>
            </a:r>
            <a:r>
              <a:rPr lang="en-US" sz="2422" dirty="0">
                <a:solidFill>
                  <a:srgbClr val="0C0142"/>
                </a:solidFill>
                <a:latin typeface="Poppins Semi-Bold"/>
              </a:rPr>
              <a:t>, non le </a:t>
            </a:r>
            <a:r>
              <a:rPr lang="en-US" sz="2422" dirty="0" err="1">
                <a:solidFill>
                  <a:srgbClr val="0C0142"/>
                </a:solidFill>
                <a:latin typeface="Poppins Semi-Bold"/>
              </a:rPr>
              <a:t>sostituisce</a:t>
            </a:r>
            <a:endParaRPr lang="en-US" sz="2422" dirty="0">
              <a:solidFill>
                <a:srgbClr val="0C0142"/>
              </a:solidFill>
              <a:latin typeface="Poppins Semi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396951" y="3075367"/>
            <a:ext cx="2975182" cy="86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1"/>
              </a:lnSpc>
              <a:spcBef>
                <a:spcPct val="0"/>
              </a:spcBef>
            </a:pPr>
            <a:r>
              <a:rPr lang="en-US" sz="2422" u="none" strike="noStrike">
                <a:solidFill>
                  <a:srgbClr val="0C0142"/>
                </a:solidFill>
                <a:latin typeface="Poppins Semi-Bold"/>
              </a:rPr>
              <a:t>L’AI è il motore dell’omnicanalità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51625" y="7319173"/>
            <a:ext cx="2913619" cy="90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1"/>
              </a:lnSpc>
              <a:spcBef>
                <a:spcPct val="0"/>
              </a:spcBef>
            </a:pPr>
            <a:r>
              <a:rPr lang="en-US" sz="2522" u="none" strike="noStrike">
                <a:solidFill>
                  <a:srgbClr val="0C0142"/>
                </a:solidFill>
                <a:latin typeface="Poppins Semi-Bold"/>
              </a:rPr>
              <a:t>I dati sono fondamentali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13293" y="7184162"/>
            <a:ext cx="3304326" cy="148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1"/>
              </a:lnSpc>
              <a:spcBef>
                <a:spcPct val="0"/>
              </a:spcBef>
            </a:pPr>
            <a:r>
              <a:rPr lang="en-US" sz="2122" u="none" strike="noStrike" dirty="0">
                <a:solidFill>
                  <a:srgbClr val="0C0142"/>
                </a:solidFill>
                <a:latin typeface="Poppins Semi-Bold"/>
              </a:rPr>
              <a:t>La </a:t>
            </a:r>
            <a:r>
              <a:rPr lang="en-US" sz="2122" u="none" strike="noStrike" dirty="0" err="1">
                <a:solidFill>
                  <a:srgbClr val="0C0142"/>
                </a:solidFill>
                <a:latin typeface="Poppins Semi-Bold"/>
              </a:rPr>
              <a:t>trasformazione</a:t>
            </a:r>
            <a:r>
              <a:rPr lang="en-US" sz="2122" u="none" strike="noStrike" dirty="0">
                <a:solidFill>
                  <a:srgbClr val="0C0142"/>
                </a:solidFill>
                <a:latin typeface="Poppins Semi-Bold"/>
              </a:rPr>
              <a:t> </a:t>
            </a:r>
            <a:r>
              <a:rPr lang="en-US" sz="2122" u="none" strike="noStrike" dirty="0" err="1">
                <a:solidFill>
                  <a:srgbClr val="0C0142"/>
                </a:solidFill>
                <a:latin typeface="Poppins Semi-Bold"/>
              </a:rPr>
              <a:t>digitale</a:t>
            </a:r>
            <a:r>
              <a:rPr lang="en-US" sz="2122" u="none" strike="noStrike" dirty="0">
                <a:solidFill>
                  <a:srgbClr val="0C0142"/>
                </a:solidFill>
                <a:latin typeface="Poppins Semi-Bold"/>
              </a:rPr>
              <a:t> = </a:t>
            </a:r>
            <a:r>
              <a:rPr lang="en-US" sz="2122" u="none" strike="noStrike" dirty="0" err="1">
                <a:solidFill>
                  <a:srgbClr val="0C0142"/>
                </a:solidFill>
                <a:latin typeface="Poppins Semi-Bold"/>
              </a:rPr>
              <a:t>trasformazione</a:t>
            </a:r>
            <a:r>
              <a:rPr lang="en-US" sz="2122" u="none" strike="noStrike" dirty="0">
                <a:solidFill>
                  <a:srgbClr val="0C0142"/>
                </a:solidFill>
                <a:latin typeface="Poppins Semi-Bold"/>
              </a:rPr>
              <a:t> </a:t>
            </a:r>
            <a:r>
              <a:rPr lang="en-US" sz="2122" u="none" strike="noStrike" dirty="0" err="1">
                <a:solidFill>
                  <a:srgbClr val="0C0142"/>
                </a:solidFill>
                <a:latin typeface="Poppins Semi-Bold"/>
              </a:rPr>
              <a:t>delle</a:t>
            </a:r>
            <a:r>
              <a:rPr lang="en-US" sz="2122" u="none" strike="noStrike" dirty="0">
                <a:solidFill>
                  <a:srgbClr val="0C0142"/>
                </a:solidFill>
                <a:latin typeface="Poppins Semi-Bold"/>
              </a:rPr>
              <a:t> </a:t>
            </a:r>
            <a:r>
              <a:rPr lang="en-US" sz="2122" u="none" strike="noStrike" dirty="0" err="1">
                <a:solidFill>
                  <a:srgbClr val="0C0142"/>
                </a:solidFill>
                <a:latin typeface="Poppins Semi-Bold"/>
              </a:rPr>
              <a:t>persone</a:t>
            </a:r>
            <a:endParaRPr lang="en-US" sz="2122" u="none" strike="noStrike" dirty="0">
              <a:solidFill>
                <a:srgbClr val="0C0142"/>
              </a:solidFill>
              <a:latin typeface="Poppins Semi-Bold"/>
            </a:endParaRPr>
          </a:p>
        </p:txBody>
      </p:sp>
      <p:sp>
        <p:nvSpPr>
          <p:cNvPr id="32" name="Freeform 32"/>
          <p:cNvSpPr/>
          <p:nvPr/>
        </p:nvSpPr>
        <p:spPr>
          <a:xfrm rot="8927832" flipV="1">
            <a:off x="3896230" y="2702891"/>
            <a:ext cx="739583" cy="653606"/>
          </a:xfrm>
          <a:custGeom>
            <a:avLst/>
            <a:gdLst/>
            <a:ahLst/>
            <a:cxnLst/>
            <a:rect l="l" t="t" r="r" b="b"/>
            <a:pathLst>
              <a:path w="739583" h="653606">
                <a:moveTo>
                  <a:pt x="0" y="653606"/>
                </a:moveTo>
                <a:lnTo>
                  <a:pt x="739583" y="653606"/>
                </a:lnTo>
                <a:lnTo>
                  <a:pt x="739583" y="0"/>
                </a:lnTo>
                <a:lnTo>
                  <a:pt x="0" y="0"/>
                </a:lnTo>
                <a:lnTo>
                  <a:pt x="0" y="65360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3" name="Freeform 33"/>
          <p:cNvSpPr/>
          <p:nvPr/>
        </p:nvSpPr>
        <p:spPr>
          <a:xfrm rot="4021842" flipH="1" flipV="1">
            <a:off x="3845784" y="6707783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734558" y="649166"/>
                </a:moveTo>
                <a:lnTo>
                  <a:pt x="0" y="649166"/>
                </a:lnTo>
                <a:lnTo>
                  <a:pt x="0" y="0"/>
                </a:lnTo>
                <a:lnTo>
                  <a:pt x="734558" y="0"/>
                </a:lnTo>
                <a:lnTo>
                  <a:pt x="734558" y="64916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4" name="Group 34"/>
          <p:cNvGrpSpPr/>
          <p:nvPr/>
        </p:nvGrpSpPr>
        <p:grpSpPr>
          <a:xfrm rot="-830742">
            <a:off x="7096132" y="4121720"/>
            <a:ext cx="860188" cy="1169359"/>
            <a:chOff x="0" y="0"/>
            <a:chExt cx="1146918" cy="1559145"/>
          </a:xfrm>
        </p:grpSpPr>
        <p:sp>
          <p:nvSpPr>
            <p:cNvPr id="35" name="Freeform 35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Freeform 36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Freeform 37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8" name="Group 38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41" name="TextBox 41"/>
          <p:cNvSpPr txBox="1"/>
          <p:nvPr/>
        </p:nvSpPr>
        <p:spPr>
          <a:xfrm>
            <a:off x="7490361" y="1006653"/>
            <a:ext cx="3621410" cy="56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2"/>
              </a:lnSpc>
              <a:spcBef>
                <a:spcPct val="0"/>
              </a:spcBef>
            </a:pPr>
            <a:r>
              <a:rPr lang="en-US" sz="3115">
                <a:solidFill>
                  <a:srgbClr val="0C0142"/>
                </a:solidFill>
                <a:latin typeface="Poppins Semi-Bold"/>
              </a:rPr>
              <a:t>Esternalizzazione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013228" y="2082877"/>
            <a:ext cx="3422857" cy="79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C0142"/>
                </a:solidFill>
                <a:latin typeface="Poppins Medium"/>
              </a:rPr>
              <a:t>Apertura di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diversi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canali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nel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tempo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24623" y="548493"/>
            <a:ext cx="8939635" cy="96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8"/>
              </a:lnSpc>
            </a:pPr>
            <a:r>
              <a:rPr lang="en-US" sz="6579">
                <a:solidFill>
                  <a:srgbClr val="2238E2"/>
                </a:solidFill>
                <a:latin typeface="League Spartan"/>
              </a:rPr>
              <a:t>Modello 2</a:t>
            </a:r>
          </a:p>
        </p:txBody>
      </p:sp>
      <p:grpSp>
        <p:nvGrpSpPr>
          <p:cNvPr id="44" name="Group 44"/>
          <p:cNvGrpSpPr/>
          <p:nvPr/>
        </p:nvGrpSpPr>
        <p:grpSpPr>
          <a:xfrm rot="2324362">
            <a:off x="8753258" y="1541450"/>
            <a:ext cx="918245" cy="1248282"/>
            <a:chOff x="0" y="0"/>
            <a:chExt cx="1224326" cy="1664376"/>
          </a:xfrm>
        </p:grpSpPr>
        <p:sp>
          <p:nvSpPr>
            <p:cNvPr id="45" name="Freeform 45"/>
            <p:cNvSpPr/>
            <p:nvPr/>
          </p:nvSpPr>
          <p:spPr>
            <a:xfrm rot="-7349072">
              <a:off x="238061" y="86034"/>
              <a:ext cx="735153" cy="967883"/>
            </a:xfrm>
            <a:custGeom>
              <a:avLst/>
              <a:gdLst/>
              <a:ahLst/>
              <a:cxnLst/>
              <a:rect l="l" t="t" r="r" b="b"/>
              <a:pathLst>
                <a:path w="735153" h="967883">
                  <a:moveTo>
                    <a:pt x="0" y="0"/>
                  </a:moveTo>
                  <a:lnTo>
                    <a:pt x="735153" y="0"/>
                  </a:lnTo>
                  <a:lnTo>
                    <a:pt x="735153" y="967883"/>
                  </a:lnTo>
                  <a:lnTo>
                    <a:pt x="0" y="967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Freeform 46"/>
            <p:cNvSpPr/>
            <p:nvPr/>
          </p:nvSpPr>
          <p:spPr>
            <a:xfrm rot="3369836">
              <a:off x="250098" y="605645"/>
              <a:ext cx="735153" cy="967883"/>
            </a:xfrm>
            <a:custGeom>
              <a:avLst/>
              <a:gdLst/>
              <a:ahLst/>
              <a:cxnLst/>
              <a:rect l="l" t="t" r="r" b="b"/>
              <a:pathLst>
                <a:path w="735153" h="967883">
                  <a:moveTo>
                    <a:pt x="0" y="0"/>
                  </a:moveTo>
                  <a:lnTo>
                    <a:pt x="735153" y="0"/>
                  </a:lnTo>
                  <a:lnTo>
                    <a:pt x="735153" y="967883"/>
                  </a:lnTo>
                  <a:lnTo>
                    <a:pt x="0" y="967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Freeform 47"/>
            <p:cNvSpPr/>
            <p:nvPr/>
          </p:nvSpPr>
          <p:spPr>
            <a:xfrm rot="-7349072">
              <a:off x="469066" y="82444"/>
              <a:ext cx="286202" cy="967883"/>
            </a:xfrm>
            <a:custGeom>
              <a:avLst/>
              <a:gdLst/>
              <a:ahLst/>
              <a:cxnLst/>
              <a:rect l="l" t="t" r="r" b="b"/>
              <a:pathLst>
                <a:path w="286202" h="967883">
                  <a:moveTo>
                    <a:pt x="0" y="0"/>
                  </a:moveTo>
                  <a:lnTo>
                    <a:pt x="286202" y="0"/>
                  </a:lnTo>
                  <a:lnTo>
                    <a:pt x="286202" y="967883"/>
                  </a:lnTo>
                  <a:lnTo>
                    <a:pt x="0" y="967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8" name="Group 48"/>
            <p:cNvGrpSpPr/>
            <p:nvPr/>
          </p:nvGrpSpPr>
          <p:grpSpPr>
            <a:xfrm rot="-2865889">
              <a:off x="491227" y="592104"/>
              <a:ext cx="234319" cy="470177"/>
              <a:chOff x="0" y="0"/>
              <a:chExt cx="301556" cy="60509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76200"/>
                <a:ext cx="301556" cy="681294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</p:grpSp>
      <p:grpSp>
        <p:nvGrpSpPr>
          <p:cNvPr id="51" name="Group 51"/>
          <p:cNvGrpSpPr/>
          <p:nvPr/>
        </p:nvGrpSpPr>
        <p:grpSpPr>
          <a:xfrm rot="-5496680">
            <a:off x="10177503" y="4083577"/>
            <a:ext cx="860188" cy="1169359"/>
            <a:chOff x="0" y="0"/>
            <a:chExt cx="1146918" cy="1559145"/>
          </a:xfrm>
        </p:grpSpPr>
        <p:sp>
          <p:nvSpPr>
            <p:cNvPr id="52" name="Freeform 52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3" name="Freeform 53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Freeform 54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5" name="Group 55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58" name="Group 58"/>
          <p:cNvGrpSpPr/>
          <p:nvPr/>
        </p:nvGrpSpPr>
        <p:grpSpPr>
          <a:xfrm rot="-5400000">
            <a:off x="7189034" y="6412958"/>
            <a:ext cx="860188" cy="1169359"/>
            <a:chOff x="0" y="0"/>
            <a:chExt cx="1146918" cy="1559145"/>
          </a:xfrm>
        </p:grpSpPr>
        <p:sp>
          <p:nvSpPr>
            <p:cNvPr id="59" name="Freeform 59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Freeform 60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1" name="Freeform 61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2" name="Group 62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65" name="Group 65"/>
          <p:cNvGrpSpPr/>
          <p:nvPr/>
        </p:nvGrpSpPr>
        <p:grpSpPr>
          <a:xfrm rot="-652117">
            <a:off x="10088491" y="6412958"/>
            <a:ext cx="860188" cy="1169359"/>
            <a:chOff x="0" y="0"/>
            <a:chExt cx="1146918" cy="1559145"/>
          </a:xfrm>
        </p:grpSpPr>
        <p:sp>
          <p:nvSpPr>
            <p:cNvPr id="66" name="Freeform 66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Freeform 67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8" name="Freeform 68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9" name="Group 69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72" name="Freeform 72"/>
          <p:cNvSpPr/>
          <p:nvPr/>
        </p:nvSpPr>
        <p:spPr>
          <a:xfrm rot="-2223032" flipV="1">
            <a:off x="13493549" y="8348307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649166"/>
                </a:moveTo>
                <a:lnTo>
                  <a:pt x="734558" y="649166"/>
                </a:lnTo>
                <a:lnTo>
                  <a:pt x="734558" y="0"/>
                </a:lnTo>
                <a:lnTo>
                  <a:pt x="0" y="0"/>
                </a:lnTo>
                <a:lnTo>
                  <a:pt x="0" y="64916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3" name="Freeform 73"/>
          <p:cNvSpPr/>
          <p:nvPr/>
        </p:nvSpPr>
        <p:spPr>
          <a:xfrm rot="-2700000" flipH="1">
            <a:off x="3467088" y="7616576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734558" y="0"/>
                </a:moveTo>
                <a:lnTo>
                  <a:pt x="0" y="0"/>
                </a:lnTo>
                <a:lnTo>
                  <a:pt x="0" y="649166"/>
                </a:lnTo>
                <a:lnTo>
                  <a:pt x="734558" y="649166"/>
                </a:lnTo>
                <a:lnTo>
                  <a:pt x="7345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4" name="Freeform 74"/>
          <p:cNvSpPr/>
          <p:nvPr/>
        </p:nvSpPr>
        <p:spPr>
          <a:xfrm rot="587310">
            <a:off x="13436693" y="2490950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0"/>
                </a:moveTo>
                <a:lnTo>
                  <a:pt x="734558" y="0"/>
                </a:lnTo>
                <a:lnTo>
                  <a:pt x="734558" y="649166"/>
                </a:lnTo>
                <a:lnTo>
                  <a:pt x="0" y="649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5" name="Freeform 75"/>
          <p:cNvSpPr/>
          <p:nvPr/>
        </p:nvSpPr>
        <p:spPr>
          <a:xfrm rot="-375391" flipV="1">
            <a:off x="13345440" y="4343673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649166"/>
                </a:moveTo>
                <a:lnTo>
                  <a:pt x="734558" y="649166"/>
                </a:lnTo>
                <a:lnTo>
                  <a:pt x="734558" y="0"/>
                </a:lnTo>
                <a:lnTo>
                  <a:pt x="0" y="0"/>
                </a:lnTo>
                <a:lnTo>
                  <a:pt x="0" y="64916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6" name="TextBox 76"/>
          <p:cNvSpPr txBox="1"/>
          <p:nvPr/>
        </p:nvSpPr>
        <p:spPr>
          <a:xfrm>
            <a:off x="14113184" y="4300137"/>
            <a:ext cx="4087801" cy="121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u="none" strike="noStrike" dirty="0" err="1">
                <a:solidFill>
                  <a:srgbClr val="0C0142"/>
                </a:solidFill>
                <a:latin typeface="Poppins Bold"/>
              </a:rPr>
              <a:t>Gestione</a:t>
            </a:r>
            <a:r>
              <a:rPr lang="en-US" sz="2299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Bold"/>
              </a:rPr>
              <a:t>dell'escalation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verso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operatori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umani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e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monitoraggio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del feedback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545961" y="2525397"/>
            <a:ext cx="3082057" cy="121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 strike="noStrike" dirty="0" err="1">
                <a:solidFill>
                  <a:srgbClr val="0C0142"/>
                </a:solidFill>
                <a:latin typeface="Poppins Medium"/>
              </a:rPr>
              <a:t>Riqualificazione</a:t>
            </a:r>
            <a:r>
              <a:rPr lang="en-US" sz="2300" u="none" strike="noStrike" dirty="0">
                <a:solidFill>
                  <a:srgbClr val="0C0142"/>
                </a:solidFill>
                <a:latin typeface="Poppins Medium"/>
              </a:rPr>
              <a:t> del team</a:t>
            </a:r>
            <a:r>
              <a:rPr lang="en-US" sz="2300" u="none" strike="noStrike" dirty="0">
                <a:solidFill>
                  <a:srgbClr val="0C0142"/>
                </a:solidFill>
                <a:latin typeface="Poppins Bold"/>
              </a:rPr>
              <a:t> senza </a:t>
            </a:r>
            <a:r>
              <a:rPr lang="en-US" sz="2300" u="none" strike="noStrike" dirty="0" err="1">
                <a:solidFill>
                  <a:srgbClr val="0C0142"/>
                </a:solidFill>
                <a:latin typeface="Poppins Bold"/>
              </a:rPr>
              <a:t>licenziamenti</a:t>
            </a:r>
            <a:endParaRPr lang="en-US" sz="2300" u="none" strike="noStrike" dirty="0">
              <a:solidFill>
                <a:srgbClr val="0C0142"/>
              </a:solidFill>
              <a:latin typeface="Poppins Bold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169761" y="5151327"/>
            <a:ext cx="4328214" cy="121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C0142"/>
                </a:solidFill>
                <a:latin typeface="Poppins Medium"/>
              </a:rPr>
              <a:t>Test e </a:t>
            </a:r>
            <a:r>
              <a:rPr lang="en-US" sz="2300" dirty="0">
                <a:solidFill>
                  <a:srgbClr val="0C0142"/>
                </a:solidFill>
                <a:latin typeface="Poppins Bold"/>
              </a:rPr>
              <a:t>aggiornamento </a:t>
            </a:r>
            <a:r>
              <a:rPr lang="en-US" sz="2300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300" dirty="0" err="1">
                <a:solidFill>
                  <a:srgbClr val="0C0142"/>
                </a:solidFill>
                <a:latin typeface="Poppins Medium"/>
              </a:rPr>
              <a:t>della</a:t>
            </a:r>
            <a:r>
              <a:rPr lang="en-US" sz="2300" dirty="0">
                <a:solidFill>
                  <a:srgbClr val="0C0142"/>
                </a:solidFill>
                <a:latin typeface="Poppins Medium"/>
              </a:rPr>
              <a:t> base di </a:t>
            </a:r>
            <a:r>
              <a:rPr lang="en-US" sz="2300" dirty="0" err="1">
                <a:solidFill>
                  <a:srgbClr val="0C0142"/>
                </a:solidFill>
                <a:latin typeface="Poppins Medium"/>
              </a:rPr>
              <a:t>conoscenza</a:t>
            </a:r>
            <a:r>
              <a:rPr lang="en-US" sz="2300" dirty="0">
                <a:solidFill>
                  <a:srgbClr val="0C0142"/>
                </a:solidFill>
                <a:latin typeface="Poppins Medium"/>
              </a:rPr>
              <a:t> del bot + </a:t>
            </a:r>
            <a:r>
              <a:rPr lang="en-US" sz="2300" dirty="0" err="1">
                <a:solidFill>
                  <a:srgbClr val="0C0142"/>
                </a:solidFill>
                <a:latin typeface="Poppins Bold"/>
              </a:rPr>
              <a:t>miglioramento</a:t>
            </a:r>
            <a:r>
              <a:rPr lang="en-US" sz="2300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300" dirty="0" err="1">
                <a:solidFill>
                  <a:srgbClr val="0C0142"/>
                </a:solidFill>
                <a:latin typeface="Poppins Bold"/>
              </a:rPr>
              <a:t>costante</a:t>
            </a:r>
            <a:endParaRPr lang="en-US" sz="2300" dirty="0">
              <a:solidFill>
                <a:srgbClr val="0C0142"/>
              </a:solidFill>
              <a:latin typeface="Poppins Bold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14349522" y="7474261"/>
            <a:ext cx="3336489" cy="121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 strike="noStrike" dirty="0" err="1">
                <a:solidFill>
                  <a:srgbClr val="0C0142"/>
                </a:solidFill>
                <a:latin typeface="Poppins Bold"/>
              </a:rPr>
              <a:t>Alfabetizzare</a:t>
            </a:r>
            <a:r>
              <a:rPr lang="en-US" sz="2300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300" u="none" strike="noStrike" dirty="0" err="1">
                <a:solidFill>
                  <a:srgbClr val="0C0142"/>
                </a:solidFill>
                <a:latin typeface="Poppins Bold"/>
              </a:rPr>
              <a:t>digitalmente</a:t>
            </a:r>
            <a:r>
              <a:rPr lang="en-US" sz="2300" u="none" strike="noStrike" dirty="0">
                <a:solidFill>
                  <a:srgbClr val="0C0142"/>
                </a:solidFill>
                <a:latin typeface="Poppins Medium"/>
              </a:rPr>
              <a:t> il team + formazione </a:t>
            </a:r>
            <a:r>
              <a:rPr lang="en-US" sz="2300" u="none" strike="noStrike" dirty="0" err="1">
                <a:solidFill>
                  <a:srgbClr val="0C0142"/>
                </a:solidFill>
                <a:latin typeface="Poppins Medium"/>
              </a:rPr>
              <a:t>costante</a:t>
            </a:r>
            <a:endParaRPr lang="en-US" sz="2300" u="none" strike="noStrike" dirty="0">
              <a:solidFill>
                <a:srgbClr val="0C0142"/>
              </a:solidFill>
              <a:latin typeface="Poppins Medium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43184" y="0"/>
            <a:ext cx="13673945" cy="10287000"/>
          </a:xfrm>
          <a:custGeom>
            <a:avLst/>
            <a:gdLst/>
            <a:ahLst/>
            <a:cxnLst/>
            <a:rect l="l" t="t" r="r" b="b"/>
            <a:pathLst>
              <a:path w="13673945" h="10287000">
                <a:moveTo>
                  <a:pt x="0" y="0"/>
                </a:moveTo>
                <a:lnTo>
                  <a:pt x="13673945" y="0"/>
                </a:lnTo>
                <a:lnTo>
                  <a:pt x="136739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91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8516784" y="1047750"/>
            <a:ext cx="11536369" cy="110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57"/>
              </a:lnSpc>
            </a:pPr>
            <a:r>
              <a:rPr lang="en-US" sz="7399">
                <a:solidFill>
                  <a:srgbClr val="2238E2"/>
                </a:solidFill>
                <a:latin typeface="League Spartan"/>
              </a:rPr>
              <a:t>Conclusione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243184" y="9944100"/>
            <a:ext cx="24531184" cy="342900"/>
            <a:chOff x="0" y="0"/>
            <a:chExt cx="4848604" cy="637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8604" cy="63794"/>
            </a:xfrm>
            <a:custGeom>
              <a:avLst/>
              <a:gdLst/>
              <a:ahLst/>
              <a:cxnLst/>
              <a:rect l="l" t="t" r="r" b="b"/>
              <a:pathLst>
                <a:path w="4848604" h="63794">
                  <a:moveTo>
                    <a:pt x="0" y="0"/>
                  </a:moveTo>
                  <a:lnTo>
                    <a:pt x="4848604" y="0"/>
                  </a:lnTo>
                  <a:lnTo>
                    <a:pt x="4848604" y="63794"/>
                  </a:lnTo>
                  <a:lnTo>
                    <a:pt x="0" y="63794"/>
                  </a:lnTo>
                  <a:close/>
                </a:path>
              </a:pathLst>
            </a:custGeom>
            <a:solidFill>
              <a:srgbClr val="FBD5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8604" cy="1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624263" y="1497256"/>
            <a:ext cx="3005629" cy="1424100"/>
          </a:xfrm>
          <a:custGeom>
            <a:avLst/>
            <a:gdLst/>
            <a:ahLst/>
            <a:cxnLst/>
            <a:rect l="l" t="t" r="r" b="b"/>
            <a:pathLst>
              <a:path w="3005629" h="1424100">
                <a:moveTo>
                  <a:pt x="0" y="0"/>
                </a:moveTo>
                <a:lnTo>
                  <a:pt x="3005629" y="0"/>
                </a:lnTo>
                <a:lnTo>
                  <a:pt x="3005629" y="1424100"/>
                </a:lnTo>
                <a:lnTo>
                  <a:pt x="0" y="142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8516784" y="7755811"/>
            <a:ext cx="9198959" cy="103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C0142"/>
                </a:solidFill>
                <a:latin typeface="Poppins Bold"/>
              </a:rPr>
              <a:t>Q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uello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 in cui 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crediamo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 è il 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motore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delle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nostre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azioni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 e del nostro </a:t>
            </a:r>
            <a:r>
              <a:rPr lang="en-US" sz="2899" u="none" strike="noStrike" dirty="0" err="1">
                <a:solidFill>
                  <a:srgbClr val="0C0142"/>
                </a:solidFill>
                <a:latin typeface="Poppins Bold"/>
              </a:rPr>
              <a:t>successo</a:t>
            </a:r>
            <a:r>
              <a:rPr lang="en-US" sz="2899" u="none" strike="noStrike" dirty="0">
                <a:solidFill>
                  <a:srgbClr val="0C0142"/>
                </a:solidFill>
                <a:latin typeface="Poppins Bold"/>
              </a:rPr>
              <a:t>.</a:t>
            </a: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102BCE29-D3CD-0A29-80C2-2544B5D61588}"/>
              </a:ext>
            </a:extLst>
          </p:cNvPr>
          <p:cNvSpPr txBox="1"/>
          <p:nvPr/>
        </p:nvSpPr>
        <p:spPr>
          <a:xfrm>
            <a:off x="8195918" y="2889372"/>
            <a:ext cx="8872882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rgbClr val="0C0142"/>
                </a:solidFill>
                <a:latin typeface="Poppins Bold" panose="00000800000000000000" charset="0"/>
                <a:cs typeface="Poppins Bold" panose="00000800000000000000" charset="0"/>
              </a:rPr>
              <a:t>I due modelli </a:t>
            </a:r>
            <a:r>
              <a:rPr lang="it-IT" sz="2500" dirty="0">
                <a:solidFill>
                  <a:srgbClr val="0C0142"/>
                </a:solidFill>
                <a:latin typeface="Poppins Medium"/>
              </a:rPr>
              <a:t>hanno utilizzato strategie differenti </a:t>
            </a:r>
            <a:r>
              <a:rPr lang="it-IT" sz="2500" dirty="0">
                <a:solidFill>
                  <a:srgbClr val="0C0142"/>
                </a:solidFill>
                <a:latin typeface="Poppins Bold" panose="00000800000000000000" charset="0"/>
                <a:cs typeface="Poppins Bold" panose="00000800000000000000" charset="0"/>
              </a:rPr>
              <a:t>(internalizzazione ed esternalizzazione), </a:t>
            </a:r>
            <a:r>
              <a:rPr lang="it-IT" sz="2500" dirty="0">
                <a:solidFill>
                  <a:srgbClr val="0C0142"/>
                </a:solidFill>
                <a:latin typeface="Poppins Medium"/>
              </a:rPr>
              <a:t>e anche alcuni comportamenti e convinzioni erano diversi. </a:t>
            </a:r>
          </a:p>
          <a:p>
            <a:pPr marL="342900" lvl="0" indent="-3429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sz="2500" dirty="0">
              <a:solidFill>
                <a:srgbClr val="0C0142"/>
              </a:solidFill>
              <a:latin typeface="Poppins Medium"/>
            </a:endParaRPr>
          </a:p>
          <a:p>
            <a:pPr marL="342900" lvl="0" indent="-3429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2500" dirty="0">
                <a:solidFill>
                  <a:srgbClr val="0C0142"/>
                </a:solidFill>
                <a:latin typeface="Poppins Medium"/>
              </a:rPr>
              <a:t>Tuttavia, </a:t>
            </a:r>
            <a:r>
              <a:rPr lang="it-IT" sz="2500" dirty="0">
                <a:solidFill>
                  <a:srgbClr val="0C0142"/>
                </a:solidFill>
                <a:latin typeface="Poppins Bold" panose="00000800000000000000" charset="0"/>
                <a:cs typeface="Poppins Bold" panose="00000800000000000000" charset="0"/>
              </a:rPr>
              <a:t>ciò che ha portato al successo</a:t>
            </a:r>
            <a:r>
              <a:rPr lang="it-IT" sz="2500" dirty="0">
                <a:solidFill>
                  <a:srgbClr val="0C0142"/>
                </a:solidFill>
                <a:latin typeface="Poppins Medium"/>
              </a:rPr>
              <a:t>, ovvero la base che ha attivato le strategie e i comportamenti, era </a:t>
            </a:r>
            <a:r>
              <a:rPr lang="it-IT" sz="2500" dirty="0">
                <a:solidFill>
                  <a:srgbClr val="2238E2"/>
                </a:solidFill>
                <a:latin typeface="Poppins Bold" panose="00000800000000000000" charset="0"/>
                <a:cs typeface="Poppins Bold" panose="00000800000000000000" charset="0"/>
              </a:rPr>
              <a:t>la convinzione </a:t>
            </a:r>
            <a:r>
              <a:rPr lang="it-IT" sz="2500" dirty="0">
                <a:solidFill>
                  <a:srgbClr val="0C014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che</a:t>
            </a:r>
            <a:r>
              <a:rPr lang="it-IT" sz="2500" dirty="0">
                <a:solidFill>
                  <a:srgbClr val="0C0142"/>
                </a:solidFill>
                <a:latin typeface="Poppins Bold" panose="00000800000000000000" charset="0"/>
                <a:cs typeface="Poppins Bold" panose="00000800000000000000" charset="0"/>
              </a:rPr>
              <a:t> l'AI </a:t>
            </a:r>
            <a:r>
              <a:rPr lang="it-IT" sz="2500" dirty="0">
                <a:solidFill>
                  <a:srgbClr val="0C014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potesse essere</a:t>
            </a:r>
            <a:r>
              <a:rPr lang="it-IT" sz="2500" dirty="0">
                <a:solidFill>
                  <a:srgbClr val="0C0142"/>
                </a:solidFill>
                <a:latin typeface="Poppins Bold" panose="00000800000000000000" charset="0"/>
                <a:cs typeface="Poppins Bold" panose="00000800000000000000" charset="0"/>
              </a:rPr>
              <a:t> il driver della crescita aziendale </a:t>
            </a:r>
            <a:r>
              <a:rPr lang="it-IT" sz="2500" dirty="0">
                <a:solidFill>
                  <a:srgbClr val="0C014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 un </a:t>
            </a:r>
            <a:r>
              <a:rPr lang="it-IT" sz="2500" dirty="0">
                <a:solidFill>
                  <a:srgbClr val="0C0142"/>
                </a:solidFill>
                <a:latin typeface="Poppins Bold" panose="00000800000000000000" charset="0"/>
                <a:cs typeface="Poppins Bold" panose="00000800000000000000" charset="0"/>
              </a:rPr>
              <a:t>supporto</a:t>
            </a:r>
            <a:r>
              <a:rPr lang="it-IT" sz="2500" dirty="0">
                <a:solidFill>
                  <a:srgbClr val="0C014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per i dipendenti.</a:t>
            </a:r>
            <a:endParaRPr lang="en-US" sz="2500" dirty="0">
              <a:solidFill>
                <a:srgbClr val="0C014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4" name="Freeform 74">
            <a:extLst>
              <a:ext uri="{FF2B5EF4-FFF2-40B4-BE49-F238E27FC236}">
                <a16:creationId xmlns:a16="http://schemas.microsoft.com/office/drawing/2014/main" id="{4F03982F-CCE7-2824-A0EC-F22D2D3AE1C8}"/>
              </a:ext>
            </a:extLst>
          </p:cNvPr>
          <p:cNvSpPr/>
          <p:nvPr/>
        </p:nvSpPr>
        <p:spPr>
          <a:xfrm rot="4796255">
            <a:off x="12753955" y="6910493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0"/>
                </a:moveTo>
                <a:lnTo>
                  <a:pt x="734558" y="0"/>
                </a:lnTo>
                <a:lnTo>
                  <a:pt x="734558" y="649166"/>
                </a:lnTo>
                <a:lnTo>
                  <a:pt x="0" y="649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6048" y="2890812"/>
            <a:ext cx="15838980" cy="128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76"/>
              </a:lnSpc>
            </a:pPr>
            <a:r>
              <a:rPr lang="en-US" sz="8527" spc="68">
                <a:solidFill>
                  <a:srgbClr val="1B0A6D"/>
                </a:solidFill>
                <a:latin typeface="League Spartan"/>
              </a:rPr>
              <a:t>La (r)evoluzione siamo noi.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99213" y="5416540"/>
            <a:ext cx="5992649" cy="128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76"/>
              </a:lnSpc>
              <a:spcBef>
                <a:spcPct val="0"/>
              </a:spcBef>
            </a:pPr>
            <a:r>
              <a:rPr lang="en-US" sz="8527" u="none" strike="noStrike" spc="68">
                <a:solidFill>
                  <a:srgbClr val="1B0A6D"/>
                </a:solidFill>
                <a:latin typeface="League Spartan"/>
              </a:rPr>
              <a:t>Grazie!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516808"/>
            <a:chOff x="0" y="0"/>
            <a:chExt cx="4816593" cy="1361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36114"/>
            </a:xfrm>
            <a:custGeom>
              <a:avLst/>
              <a:gdLst/>
              <a:ahLst/>
              <a:cxnLst/>
              <a:rect l="l" t="t" r="r" b="b"/>
              <a:pathLst>
                <a:path w="4816592" h="136114">
                  <a:moveTo>
                    <a:pt x="0" y="0"/>
                  </a:moveTo>
                  <a:lnTo>
                    <a:pt x="4816592" y="0"/>
                  </a:lnTo>
                  <a:lnTo>
                    <a:pt x="4816592" y="136114"/>
                  </a:lnTo>
                  <a:lnTo>
                    <a:pt x="0" y="136114"/>
                  </a:lnTo>
                  <a:close/>
                </a:path>
              </a:pathLst>
            </a:custGeom>
            <a:solidFill>
              <a:srgbClr val="62F4A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74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416046" y="7254455"/>
            <a:ext cx="2746913" cy="2003845"/>
          </a:xfrm>
          <a:custGeom>
            <a:avLst/>
            <a:gdLst/>
            <a:ahLst/>
            <a:cxnLst/>
            <a:rect l="l" t="t" r="r" b="b"/>
            <a:pathLst>
              <a:path w="2746913" h="2003845">
                <a:moveTo>
                  <a:pt x="0" y="0"/>
                </a:moveTo>
                <a:lnTo>
                  <a:pt x="2746913" y="0"/>
                </a:lnTo>
                <a:lnTo>
                  <a:pt x="2746913" y="2003845"/>
                </a:lnTo>
                <a:lnTo>
                  <a:pt x="0" y="2003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-1175005" y="7727870"/>
            <a:ext cx="1995987" cy="1995987"/>
          </a:xfrm>
          <a:custGeom>
            <a:avLst/>
            <a:gdLst/>
            <a:ahLst/>
            <a:cxnLst/>
            <a:rect l="l" t="t" r="r" b="b"/>
            <a:pathLst>
              <a:path w="1995987" h="1995987">
                <a:moveTo>
                  <a:pt x="0" y="0"/>
                </a:moveTo>
                <a:lnTo>
                  <a:pt x="1995987" y="0"/>
                </a:lnTo>
                <a:lnTo>
                  <a:pt x="1995987" y="1995987"/>
                </a:lnTo>
                <a:lnTo>
                  <a:pt x="0" y="19959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5400000">
            <a:off x="16624263" y="1497256"/>
            <a:ext cx="3005629" cy="1424100"/>
          </a:xfrm>
          <a:custGeom>
            <a:avLst/>
            <a:gdLst/>
            <a:ahLst/>
            <a:cxnLst/>
            <a:rect l="l" t="t" r="r" b="b"/>
            <a:pathLst>
              <a:path w="3005629" h="1424100">
                <a:moveTo>
                  <a:pt x="0" y="0"/>
                </a:moveTo>
                <a:lnTo>
                  <a:pt x="3005629" y="0"/>
                </a:lnTo>
                <a:lnTo>
                  <a:pt x="3005629" y="1424100"/>
                </a:lnTo>
                <a:lnTo>
                  <a:pt x="0" y="142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91433" y="0"/>
            <a:ext cx="3196567" cy="10287000"/>
            <a:chOff x="0" y="0"/>
            <a:chExt cx="84189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1894" cy="2709333"/>
            </a:xfrm>
            <a:custGeom>
              <a:avLst/>
              <a:gdLst/>
              <a:ahLst/>
              <a:cxnLst/>
              <a:rect l="l" t="t" r="r" b="b"/>
              <a:pathLst>
                <a:path w="841894" h="2709333">
                  <a:moveTo>
                    <a:pt x="0" y="0"/>
                  </a:moveTo>
                  <a:lnTo>
                    <a:pt x="841894" y="0"/>
                  </a:lnTo>
                  <a:lnTo>
                    <a:pt x="8418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F5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4189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5682087" y="-21080"/>
            <a:ext cx="3005629" cy="1424100"/>
          </a:xfrm>
          <a:custGeom>
            <a:avLst/>
            <a:gdLst/>
            <a:ahLst/>
            <a:cxnLst/>
            <a:rect l="l" t="t" r="r" b="b"/>
            <a:pathLst>
              <a:path w="3005629" h="1424100">
                <a:moveTo>
                  <a:pt x="0" y="0"/>
                </a:moveTo>
                <a:lnTo>
                  <a:pt x="3005629" y="0"/>
                </a:lnTo>
                <a:lnTo>
                  <a:pt x="3005629" y="1424100"/>
                </a:lnTo>
                <a:lnTo>
                  <a:pt x="0" y="142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1028700" y="1049358"/>
            <a:ext cx="8424527" cy="1153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9"/>
              </a:lnSpc>
            </a:pPr>
            <a:r>
              <a:rPr lang="en-US" sz="7700">
                <a:solidFill>
                  <a:srgbClr val="2238E2"/>
                </a:solidFill>
                <a:latin typeface="League Spartan"/>
              </a:rPr>
              <a:t>Indice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9077" y="2710219"/>
            <a:ext cx="13474745" cy="574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"/>
              </a:rPr>
              <a:t>Team</a:t>
            </a:r>
          </a:p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"/>
              </a:rPr>
              <a:t>Progetto </a:t>
            </a:r>
          </a:p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"/>
              </a:rPr>
              <a:t>Caso studio: </a:t>
            </a:r>
            <a:r>
              <a:rPr lang="en-US" sz="3446">
                <a:solidFill>
                  <a:srgbClr val="0C0142"/>
                </a:solidFill>
                <a:latin typeface="Poppins Semi-Bold"/>
              </a:rPr>
              <a:t>Teleperformance</a:t>
            </a:r>
          </a:p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 Semi-Bold"/>
              </a:rPr>
              <a:t>Modello 1</a:t>
            </a:r>
            <a:r>
              <a:rPr lang="en-US" sz="3446">
                <a:solidFill>
                  <a:srgbClr val="0C0142"/>
                </a:solidFill>
                <a:latin typeface="Poppins"/>
              </a:rPr>
              <a:t> dell’adozione dell’AI - internalizzazione</a:t>
            </a:r>
          </a:p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"/>
              </a:rPr>
              <a:t>Caso studio: </a:t>
            </a:r>
            <a:r>
              <a:rPr lang="en-US" sz="3446">
                <a:solidFill>
                  <a:srgbClr val="0C0142"/>
                </a:solidFill>
                <a:latin typeface="Poppins Semi-Bold"/>
              </a:rPr>
              <a:t>Mondoffice</a:t>
            </a:r>
          </a:p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 Semi-Bold"/>
              </a:rPr>
              <a:t>Modello 2</a:t>
            </a:r>
            <a:r>
              <a:rPr lang="en-US" sz="3446">
                <a:solidFill>
                  <a:srgbClr val="0C0142"/>
                </a:solidFill>
                <a:latin typeface="Poppins"/>
              </a:rPr>
              <a:t> dell’adozione dell’AI - esternalizzazione</a:t>
            </a:r>
          </a:p>
          <a:p>
            <a:pPr marL="744097" lvl="1" indent="-372049" algn="l">
              <a:lnSpc>
                <a:spcPts val="6582"/>
              </a:lnSpc>
              <a:buFont typeface="Arial"/>
              <a:buChar char="•"/>
            </a:pPr>
            <a:r>
              <a:rPr lang="en-US" sz="3446">
                <a:solidFill>
                  <a:srgbClr val="0C0142"/>
                </a:solidFill>
                <a:latin typeface="Poppins"/>
              </a:rPr>
              <a:t>Conclusione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03" y="10044780"/>
            <a:ext cx="18409544" cy="242220"/>
            <a:chOff x="0" y="0"/>
            <a:chExt cx="4848604" cy="637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48604" cy="63794"/>
            </a:xfrm>
            <a:custGeom>
              <a:avLst/>
              <a:gdLst/>
              <a:ahLst/>
              <a:cxnLst/>
              <a:rect l="l" t="t" r="r" b="b"/>
              <a:pathLst>
                <a:path w="4848604" h="63794">
                  <a:moveTo>
                    <a:pt x="0" y="0"/>
                  </a:moveTo>
                  <a:lnTo>
                    <a:pt x="4848604" y="0"/>
                  </a:lnTo>
                  <a:lnTo>
                    <a:pt x="4848604" y="63794"/>
                  </a:lnTo>
                  <a:lnTo>
                    <a:pt x="0" y="63794"/>
                  </a:lnTo>
                  <a:close/>
                </a:path>
              </a:pathLst>
            </a:custGeom>
            <a:solidFill>
              <a:srgbClr val="FBD5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48604" cy="1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69341" y="7092906"/>
            <a:ext cx="2385019" cy="2385019"/>
          </a:xfrm>
          <a:custGeom>
            <a:avLst/>
            <a:gdLst/>
            <a:ahLst/>
            <a:cxnLst/>
            <a:rect l="l" t="t" r="r" b="b"/>
            <a:pathLst>
              <a:path w="2385019" h="2385019">
                <a:moveTo>
                  <a:pt x="0" y="0"/>
                </a:moveTo>
                <a:lnTo>
                  <a:pt x="2385018" y="0"/>
                </a:lnTo>
                <a:lnTo>
                  <a:pt x="2385018" y="2385018"/>
                </a:lnTo>
                <a:lnTo>
                  <a:pt x="0" y="238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>
            <a:off x="14729334" y="4322684"/>
            <a:ext cx="724198" cy="194897"/>
            <a:chOff x="0" y="0"/>
            <a:chExt cx="171771" cy="462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1771" cy="46227"/>
            </a:xfrm>
            <a:custGeom>
              <a:avLst/>
              <a:gdLst/>
              <a:ahLst/>
              <a:cxnLst/>
              <a:rect l="l" t="t" r="r" b="b"/>
              <a:pathLst>
                <a:path w="171771" h="46227">
                  <a:moveTo>
                    <a:pt x="0" y="0"/>
                  </a:moveTo>
                  <a:lnTo>
                    <a:pt x="171771" y="0"/>
                  </a:lnTo>
                  <a:lnTo>
                    <a:pt x="171771" y="46227"/>
                  </a:lnTo>
                  <a:lnTo>
                    <a:pt x="0" y="46227"/>
                  </a:lnTo>
                  <a:close/>
                </a:path>
              </a:pathLst>
            </a:custGeom>
            <a:solidFill>
              <a:srgbClr val="FF7ED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1771" cy="84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r="657"/>
          <a:stretch>
            <a:fillRect/>
          </a:stretch>
        </p:blipFill>
        <p:spPr>
          <a:xfrm>
            <a:off x="0" y="0"/>
            <a:ext cx="18288000" cy="104241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78497" cy="438081"/>
            <a:chOff x="0" y="0"/>
            <a:chExt cx="4814090" cy="115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4090" cy="115379"/>
            </a:xfrm>
            <a:custGeom>
              <a:avLst/>
              <a:gdLst/>
              <a:ahLst/>
              <a:cxnLst/>
              <a:rect l="l" t="t" r="r" b="b"/>
              <a:pathLst>
                <a:path w="4814090" h="115379">
                  <a:moveTo>
                    <a:pt x="0" y="0"/>
                  </a:moveTo>
                  <a:lnTo>
                    <a:pt x="4814090" y="0"/>
                  </a:lnTo>
                  <a:lnTo>
                    <a:pt x="4814090" y="115379"/>
                  </a:lnTo>
                  <a:lnTo>
                    <a:pt x="0" y="115379"/>
                  </a:lnTo>
                  <a:close/>
                </a:path>
              </a:pathLst>
            </a:custGeom>
            <a:solidFill>
              <a:srgbClr val="1B0A6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4090" cy="15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79146" y="1343121"/>
            <a:ext cx="9332918" cy="11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91"/>
              </a:lnSpc>
            </a:pPr>
            <a:r>
              <a:rPr lang="en-US" sz="7599">
                <a:solidFill>
                  <a:srgbClr val="2238E2"/>
                </a:solidFill>
                <a:latin typeface="League Spartan"/>
              </a:rPr>
              <a:t>Il progetto 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503" y="10044780"/>
            <a:ext cx="18409544" cy="242220"/>
            <a:chOff x="0" y="0"/>
            <a:chExt cx="4848604" cy="637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8604" cy="63794"/>
            </a:xfrm>
            <a:custGeom>
              <a:avLst/>
              <a:gdLst/>
              <a:ahLst/>
              <a:cxnLst/>
              <a:rect l="l" t="t" r="r" b="b"/>
              <a:pathLst>
                <a:path w="4848604" h="63794">
                  <a:moveTo>
                    <a:pt x="0" y="0"/>
                  </a:moveTo>
                  <a:lnTo>
                    <a:pt x="4848604" y="0"/>
                  </a:lnTo>
                  <a:lnTo>
                    <a:pt x="4848604" y="63794"/>
                  </a:lnTo>
                  <a:lnTo>
                    <a:pt x="0" y="63794"/>
                  </a:lnTo>
                  <a:close/>
                </a:path>
              </a:pathLst>
            </a:custGeom>
            <a:solidFill>
              <a:srgbClr val="62F4A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48604" cy="1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79146" y="2964996"/>
            <a:ext cx="8229658" cy="565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endParaRPr/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C0142"/>
                </a:solidFill>
                <a:latin typeface="Poppins Medium"/>
              </a:rPr>
              <a:t>Seguendo il </a:t>
            </a:r>
            <a:r>
              <a:rPr lang="en-US" sz="2899">
                <a:solidFill>
                  <a:srgbClr val="0C0142"/>
                </a:solidFill>
                <a:latin typeface="Poppins Bold"/>
              </a:rPr>
              <a:t>"Success Factor Modeling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" di Robert Dilts, il nostro percorso esplora</a:t>
            </a:r>
            <a:r>
              <a:rPr lang="en-US" sz="2899">
                <a:solidFill>
                  <a:srgbClr val="2238E2"/>
                </a:solidFill>
                <a:latin typeface="Poppins Medium"/>
              </a:rPr>
              <a:t> 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le </a:t>
            </a:r>
            <a:r>
              <a:rPr lang="en-US" sz="2899">
                <a:solidFill>
                  <a:srgbClr val="2238E2"/>
                </a:solidFill>
                <a:latin typeface="Poppins Semi-Bold"/>
              </a:rPr>
              <a:t>convinzioni, 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le </a:t>
            </a:r>
            <a:r>
              <a:rPr lang="en-US" sz="2899">
                <a:solidFill>
                  <a:srgbClr val="2238E2"/>
                </a:solidFill>
                <a:latin typeface="Poppins Semi-Bold"/>
              </a:rPr>
              <a:t>strategie e</a:t>
            </a:r>
            <a:r>
              <a:rPr lang="en-US" sz="2899">
                <a:solidFill>
                  <a:srgbClr val="0C0142"/>
                </a:solidFill>
                <a:latin typeface="Poppins Semi-Bold"/>
              </a:rPr>
              <a:t> 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i</a:t>
            </a:r>
            <a:r>
              <a:rPr lang="en-US" sz="2899">
                <a:solidFill>
                  <a:srgbClr val="0C0142"/>
                </a:solidFill>
                <a:latin typeface="Poppins Semi-Bold"/>
              </a:rPr>
              <a:t> </a:t>
            </a:r>
            <a:r>
              <a:rPr lang="en-US" sz="2899">
                <a:solidFill>
                  <a:srgbClr val="2238E2"/>
                </a:solidFill>
                <a:latin typeface="Poppins Semi-Bold"/>
              </a:rPr>
              <a:t>comportamenti</a:t>
            </a:r>
            <a:r>
              <a:rPr lang="en-US" sz="2899">
                <a:solidFill>
                  <a:srgbClr val="0C0142"/>
                </a:solidFill>
                <a:latin typeface="Poppins Semi-Bold"/>
              </a:rPr>
              <a:t> 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che sono alla base di un progetto di successo. 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0C0142"/>
              </a:solidFill>
              <a:latin typeface="Poppins Medium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C0142"/>
                </a:solidFill>
                <a:latin typeface="Poppins Medium"/>
              </a:rPr>
              <a:t>Studiando due casi in cui è stata introdotta </a:t>
            </a:r>
            <a:r>
              <a:rPr lang="en-US" sz="2899">
                <a:solidFill>
                  <a:srgbClr val="0C0142"/>
                </a:solidFill>
                <a:latin typeface="Poppins Bold"/>
              </a:rPr>
              <a:t>l’AI nel Customer Care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, abbiamo creato </a:t>
            </a:r>
            <a:r>
              <a:rPr lang="en-US" sz="2899">
                <a:solidFill>
                  <a:srgbClr val="0C0142"/>
                </a:solidFill>
                <a:latin typeface="Poppins Bold"/>
              </a:rPr>
              <a:t>due modelli specifici per introdurla </a:t>
            </a:r>
            <a:r>
              <a:rPr lang="en-US" sz="2899">
                <a:solidFill>
                  <a:srgbClr val="0C0142"/>
                </a:solidFill>
                <a:latin typeface="Poppins Medium"/>
              </a:rPr>
              <a:t>in realtà aziendali.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662413" y="0"/>
            <a:ext cx="6503907" cy="10287000"/>
            <a:chOff x="0" y="0"/>
            <a:chExt cx="1654479" cy="2616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54479" cy="2616832"/>
            </a:xfrm>
            <a:custGeom>
              <a:avLst/>
              <a:gdLst/>
              <a:ahLst/>
              <a:cxnLst/>
              <a:rect l="l" t="t" r="r" b="b"/>
              <a:pathLst>
                <a:path w="1654479" h="2616832">
                  <a:moveTo>
                    <a:pt x="0" y="0"/>
                  </a:moveTo>
                  <a:lnTo>
                    <a:pt x="1654479" y="0"/>
                  </a:lnTo>
                  <a:lnTo>
                    <a:pt x="1654479" y="2616832"/>
                  </a:lnTo>
                  <a:lnTo>
                    <a:pt x="0" y="2616832"/>
                  </a:lnTo>
                  <a:close/>
                </a:path>
              </a:pathLst>
            </a:custGeom>
            <a:blipFill>
              <a:blip r:embed="rId2"/>
              <a:stretch>
                <a:fillRect l="-65074" r="-7566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79395" y="2369871"/>
            <a:ext cx="724198" cy="194897"/>
            <a:chOff x="0" y="0"/>
            <a:chExt cx="171771" cy="462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1771" cy="46227"/>
            </a:xfrm>
            <a:custGeom>
              <a:avLst/>
              <a:gdLst/>
              <a:ahLst/>
              <a:cxnLst/>
              <a:rect l="l" t="t" r="r" b="b"/>
              <a:pathLst>
                <a:path w="171771" h="46227">
                  <a:moveTo>
                    <a:pt x="0" y="0"/>
                  </a:moveTo>
                  <a:lnTo>
                    <a:pt x="171771" y="0"/>
                  </a:lnTo>
                  <a:lnTo>
                    <a:pt x="171771" y="46227"/>
                  </a:lnTo>
                  <a:lnTo>
                    <a:pt x="0" y="46227"/>
                  </a:lnTo>
                  <a:close/>
                </a:path>
              </a:pathLst>
            </a:custGeom>
            <a:solidFill>
              <a:srgbClr val="4F5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1771" cy="84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6468536" y="1657821"/>
            <a:ext cx="3005629" cy="1424100"/>
          </a:xfrm>
          <a:custGeom>
            <a:avLst/>
            <a:gdLst/>
            <a:ahLst/>
            <a:cxnLst/>
            <a:rect l="l" t="t" r="r" b="b"/>
            <a:pathLst>
              <a:path w="3005629" h="1424100">
                <a:moveTo>
                  <a:pt x="0" y="0"/>
                </a:moveTo>
                <a:lnTo>
                  <a:pt x="3005629" y="0"/>
                </a:lnTo>
                <a:lnTo>
                  <a:pt x="3005629" y="1424101"/>
                </a:lnTo>
                <a:lnTo>
                  <a:pt x="0" y="1424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44780"/>
            <a:ext cx="18409544" cy="242220"/>
            <a:chOff x="0" y="0"/>
            <a:chExt cx="4848604" cy="63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8604" cy="63794"/>
            </a:xfrm>
            <a:custGeom>
              <a:avLst/>
              <a:gdLst/>
              <a:ahLst/>
              <a:cxnLst/>
              <a:rect l="l" t="t" r="r" b="b"/>
              <a:pathLst>
                <a:path w="4848604" h="63794">
                  <a:moveTo>
                    <a:pt x="0" y="0"/>
                  </a:moveTo>
                  <a:lnTo>
                    <a:pt x="4848604" y="0"/>
                  </a:lnTo>
                  <a:lnTo>
                    <a:pt x="4848604" y="63794"/>
                  </a:lnTo>
                  <a:lnTo>
                    <a:pt x="0" y="63794"/>
                  </a:lnTo>
                  <a:close/>
                </a:path>
              </a:pathLst>
            </a:custGeom>
            <a:solidFill>
              <a:srgbClr val="62F4A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8604" cy="1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6459033" y="1657821"/>
            <a:ext cx="3005629" cy="1424100"/>
          </a:xfrm>
          <a:custGeom>
            <a:avLst/>
            <a:gdLst/>
            <a:ahLst/>
            <a:cxnLst/>
            <a:rect l="l" t="t" r="r" b="b"/>
            <a:pathLst>
              <a:path w="3005629" h="1424100">
                <a:moveTo>
                  <a:pt x="0" y="0"/>
                </a:moveTo>
                <a:lnTo>
                  <a:pt x="3005629" y="0"/>
                </a:lnTo>
                <a:lnTo>
                  <a:pt x="3005629" y="1424101"/>
                </a:lnTo>
                <a:lnTo>
                  <a:pt x="0" y="142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5247" b="-4505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342165" y="1918519"/>
            <a:ext cx="6942307" cy="6796236"/>
          </a:xfrm>
          <a:custGeom>
            <a:avLst/>
            <a:gdLst/>
            <a:ahLst/>
            <a:cxnLst/>
            <a:rect l="l" t="t" r="r" b="b"/>
            <a:pathLst>
              <a:path w="6942307" h="6796236">
                <a:moveTo>
                  <a:pt x="0" y="0"/>
                </a:moveTo>
                <a:lnTo>
                  <a:pt x="6942307" y="0"/>
                </a:lnTo>
                <a:lnTo>
                  <a:pt x="6942307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5" t="-14185" r="-12624" b="-141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TextBox 7"/>
          <p:cNvSpPr txBox="1"/>
          <p:nvPr/>
        </p:nvSpPr>
        <p:spPr>
          <a:xfrm>
            <a:off x="656658" y="843337"/>
            <a:ext cx="9332918" cy="107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23"/>
              </a:lnSpc>
            </a:pPr>
            <a:r>
              <a:rPr lang="en-US" sz="7199">
                <a:solidFill>
                  <a:srgbClr val="2238E2"/>
                </a:solidFill>
                <a:latin typeface="League Spartan"/>
              </a:rPr>
              <a:t>Sondaggio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1058" y="2375686"/>
            <a:ext cx="8895564" cy="16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C0142"/>
                </a:solidFill>
                <a:latin typeface="Poppins Semi-Bold"/>
              </a:rPr>
              <a:t>Qual è la maggiore sfida che un’azienda potrebbe affrontare per introdurre l’Intelligenza Artificiale?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5235" y="3210235"/>
            <a:ext cx="4802837" cy="4549166"/>
          </a:xfrm>
          <a:custGeom>
            <a:avLst/>
            <a:gdLst/>
            <a:ahLst/>
            <a:cxnLst/>
            <a:rect l="l" t="t" r="r" b="b"/>
            <a:pathLst>
              <a:path w="4802837" h="4549166">
                <a:moveTo>
                  <a:pt x="0" y="0"/>
                </a:moveTo>
                <a:lnTo>
                  <a:pt x="4802837" y="0"/>
                </a:lnTo>
                <a:lnTo>
                  <a:pt x="4802837" y="4549166"/>
                </a:lnTo>
                <a:lnTo>
                  <a:pt x="0" y="454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809058" y="995737"/>
            <a:ext cx="9332918" cy="107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23"/>
              </a:lnSpc>
            </a:pPr>
            <a:r>
              <a:rPr lang="en-US" sz="7199">
                <a:solidFill>
                  <a:srgbClr val="2238E2"/>
                </a:solidFill>
                <a:latin typeface="League Spartan"/>
              </a:rPr>
              <a:t>Risultati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2975" y="5148217"/>
            <a:ext cx="5033990" cy="108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7"/>
              </a:lnSpc>
            </a:pPr>
            <a:endParaRPr/>
          </a:p>
          <a:p>
            <a:pPr algn="just">
              <a:lnSpc>
                <a:spcPts val="4267"/>
              </a:lnSpc>
            </a:pPr>
            <a:r>
              <a:rPr lang="en-US" sz="2845" strike="noStrike">
                <a:solidFill>
                  <a:srgbClr val="0C0142"/>
                </a:solidFill>
                <a:latin typeface="Poppins Medium"/>
              </a:rPr>
              <a:t>L'azienda era in </a:t>
            </a:r>
            <a:r>
              <a:rPr lang="en-US" sz="2845" strike="noStrike">
                <a:solidFill>
                  <a:srgbClr val="0C0142"/>
                </a:solidFill>
                <a:latin typeface="Poppins Bold"/>
              </a:rPr>
              <a:t>perdita</a:t>
            </a:r>
          </a:p>
        </p:txBody>
      </p:sp>
      <p:sp>
        <p:nvSpPr>
          <p:cNvPr id="3" name="Freeform 3"/>
          <p:cNvSpPr/>
          <p:nvPr/>
        </p:nvSpPr>
        <p:spPr>
          <a:xfrm>
            <a:off x="2098987" y="3890204"/>
            <a:ext cx="1527998" cy="1527998"/>
          </a:xfrm>
          <a:custGeom>
            <a:avLst/>
            <a:gdLst/>
            <a:ahLst/>
            <a:cxnLst/>
            <a:rect l="l" t="t" r="r" b="b"/>
            <a:pathLst>
              <a:path w="1527998" h="1527998">
                <a:moveTo>
                  <a:pt x="0" y="0"/>
                </a:moveTo>
                <a:lnTo>
                  <a:pt x="1527998" y="0"/>
                </a:lnTo>
                <a:lnTo>
                  <a:pt x="1527998" y="1527999"/>
                </a:lnTo>
                <a:lnTo>
                  <a:pt x="0" y="152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013511" y="3890204"/>
            <a:ext cx="1527998" cy="1527998"/>
          </a:xfrm>
          <a:custGeom>
            <a:avLst/>
            <a:gdLst/>
            <a:ahLst/>
            <a:cxnLst/>
            <a:rect l="l" t="t" r="r" b="b"/>
            <a:pathLst>
              <a:path w="1527998" h="1527998">
                <a:moveTo>
                  <a:pt x="0" y="0"/>
                </a:moveTo>
                <a:lnTo>
                  <a:pt x="1527999" y="0"/>
                </a:lnTo>
                <a:lnTo>
                  <a:pt x="1527999" y="1527999"/>
                </a:lnTo>
                <a:lnTo>
                  <a:pt x="0" y="152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197185" y="6785784"/>
            <a:ext cx="2364072" cy="2204061"/>
            <a:chOff x="-10035" y="-59772"/>
            <a:chExt cx="622636" cy="580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601" cy="466194"/>
            </a:xfrm>
            <a:custGeom>
              <a:avLst/>
              <a:gdLst/>
              <a:ahLst/>
              <a:cxnLst/>
              <a:rect l="l" t="t" r="r" b="b"/>
              <a:pathLst>
                <a:path w="612601" h="466194">
                  <a:moveTo>
                    <a:pt x="409401" y="0"/>
                  </a:moveTo>
                  <a:cubicBezTo>
                    <a:pt x="521625" y="0"/>
                    <a:pt x="612601" y="104361"/>
                    <a:pt x="612601" y="233097"/>
                  </a:cubicBezTo>
                  <a:cubicBezTo>
                    <a:pt x="612601" y="361833"/>
                    <a:pt x="521625" y="466194"/>
                    <a:pt x="409401" y="466194"/>
                  </a:cubicBezTo>
                  <a:lnTo>
                    <a:pt x="203200" y="466194"/>
                  </a:lnTo>
                  <a:cubicBezTo>
                    <a:pt x="90976" y="466194"/>
                    <a:pt x="0" y="361833"/>
                    <a:pt x="0" y="233097"/>
                  </a:cubicBezTo>
                  <a:cubicBezTo>
                    <a:pt x="0" y="10436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E08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0035" y="-59772"/>
              <a:ext cx="612601" cy="580494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887"/>
                </a:lnSpc>
              </a:pPr>
              <a:r>
                <a:rPr lang="en-US" sz="2399" spc="31" dirty="0">
                  <a:solidFill>
                    <a:srgbClr val="0C0142"/>
                  </a:solidFill>
                  <a:latin typeface="Poppins Bold"/>
                </a:rPr>
                <a:t>Smart working </a:t>
              </a:r>
            </a:p>
            <a:p>
              <a:pPr algn="ctr">
                <a:lnSpc>
                  <a:spcPts val="4535"/>
                </a:lnSpc>
              </a:pPr>
              <a:r>
                <a:rPr lang="en-US" sz="2799" spc="36" dirty="0">
                  <a:solidFill>
                    <a:srgbClr val="0C0142"/>
                  </a:solidFill>
                  <a:latin typeface="Poppins Ultra-Bold"/>
                </a:rPr>
                <a:t>&lt; 2%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16480" y="6819901"/>
            <a:ext cx="2859577" cy="2165962"/>
            <a:chOff x="0" y="-60821"/>
            <a:chExt cx="753140" cy="5704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3140" cy="456159"/>
            </a:xfrm>
            <a:custGeom>
              <a:avLst/>
              <a:gdLst/>
              <a:ahLst/>
              <a:cxnLst/>
              <a:rect l="l" t="t" r="r" b="b"/>
              <a:pathLst>
                <a:path w="753140" h="456159">
                  <a:moveTo>
                    <a:pt x="549940" y="0"/>
                  </a:moveTo>
                  <a:cubicBezTo>
                    <a:pt x="662164" y="0"/>
                    <a:pt x="753140" y="102115"/>
                    <a:pt x="753140" y="228080"/>
                  </a:cubicBezTo>
                  <a:cubicBezTo>
                    <a:pt x="753140" y="354044"/>
                    <a:pt x="662164" y="456159"/>
                    <a:pt x="549940" y="456159"/>
                  </a:cubicBezTo>
                  <a:lnTo>
                    <a:pt x="203200" y="456159"/>
                  </a:lnTo>
                  <a:cubicBezTo>
                    <a:pt x="90976" y="456159"/>
                    <a:pt x="0" y="354044"/>
                    <a:pt x="0" y="228080"/>
                  </a:cubicBezTo>
                  <a:cubicBezTo>
                    <a:pt x="0" y="10211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E08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0821"/>
              <a:ext cx="753140" cy="57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887"/>
                </a:lnSpc>
                <a:spcBef>
                  <a:spcPct val="0"/>
                </a:spcBef>
              </a:pPr>
              <a:r>
                <a:rPr lang="en-US" sz="2399" u="none" strike="noStrike" spc="31" dirty="0" err="1">
                  <a:solidFill>
                    <a:srgbClr val="0C0142"/>
                  </a:solidFill>
                  <a:latin typeface="Poppins Bold"/>
                </a:rPr>
                <a:t>Soddisfazione</a:t>
              </a:r>
              <a:r>
                <a:rPr lang="en-US" sz="2399" u="none" strike="noStrike" spc="31" dirty="0">
                  <a:solidFill>
                    <a:srgbClr val="0C0142"/>
                  </a:solidFill>
                  <a:latin typeface="Poppins Bold"/>
                </a:rPr>
                <a:t> </a:t>
              </a:r>
              <a:r>
                <a:rPr lang="en-US" sz="2399" u="none" strike="noStrike" spc="31" dirty="0" err="1">
                  <a:solidFill>
                    <a:srgbClr val="0C0142"/>
                  </a:solidFill>
                  <a:latin typeface="Poppins Bold"/>
                </a:rPr>
                <a:t>dipendenti</a:t>
              </a:r>
              <a:endParaRPr lang="en-US" sz="2399" u="none" strike="noStrike" spc="31" dirty="0">
                <a:solidFill>
                  <a:srgbClr val="0C0142"/>
                </a:solidFill>
                <a:latin typeface="Poppins Bold"/>
              </a:endParaRPr>
            </a:p>
            <a:p>
              <a:pPr marL="0" lvl="0" indent="0" algn="ctr">
                <a:lnSpc>
                  <a:spcPts val="4535"/>
                </a:lnSpc>
                <a:spcBef>
                  <a:spcPct val="0"/>
                </a:spcBef>
              </a:pPr>
              <a:r>
                <a:rPr lang="en-US" sz="2799" u="none" strike="noStrike" spc="36" dirty="0">
                  <a:solidFill>
                    <a:srgbClr val="0C0142"/>
                  </a:solidFill>
                  <a:latin typeface="Poppins Ultra-Bold"/>
                </a:rPr>
                <a:t>&lt; 6%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32161" y="6814789"/>
            <a:ext cx="2325970" cy="2204061"/>
            <a:chOff x="0" y="-52133"/>
            <a:chExt cx="612601" cy="5804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2601" cy="466194"/>
            </a:xfrm>
            <a:custGeom>
              <a:avLst/>
              <a:gdLst/>
              <a:ahLst/>
              <a:cxnLst/>
              <a:rect l="l" t="t" r="r" b="b"/>
              <a:pathLst>
                <a:path w="612601" h="466194">
                  <a:moveTo>
                    <a:pt x="409401" y="0"/>
                  </a:moveTo>
                  <a:cubicBezTo>
                    <a:pt x="521625" y="0"/>
                    <a:pt x="612601" y="104361"/>
                    <a:pt x="612601" y="233097"/>
                  </a:cubicBezTo>
                  <a:cubicBezTo>
                    <a:pt x="612601" y="361833"/>
                    <a:pt x="521625" y="466194"/>
                    <a:pt x="409401" y="466194"/>
                  </a:cubicBezTo>
                  <a:lnTo>
                    <a:pt x="203200" y="466194"/>
                  </a:lnTo>
                  <a:cubicBezTo>
                    <a:pt x="90976" y="466194"/>
                    <a:pt x="0" y="361833"/>
                    <a:pt x="0" y="233097"/>
                  </a:cubicBezTo>
                  <a:cubicBezTo>
                    <a:pt x="0" y="10436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FFE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2133"/>
              <a:ext cx="612601" cy="580494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887"/>
                </a:lnSpc>
              </a:pPr>
              <a:r>
                <a:rPr lang="en-US" sz="2399" spc="31" dirty="0">
                  <a:solidFill>
                    <a:srgbClr val="0C0142"/>
                  </a:solidFill>
                  <a:latin typeface="Poppins Bold"/>
                </a:rPr>
                <a:t>Smart working </a:t>
              </a:r>
            </a:p>
            <a:p>
              <a:pPr algn="ctr">
                <a:lnSpc>
                  <a:spcPts val="4535"/>
                </a:lnSpc>
              </a:pPr>
              <a:r>
                <a:rPr lang="en-US" sz="2799" spc="36" dirty="0">
                  <a:solidFill>
                    <a:srgbClr val="0C0142"/>
                  </a:solidFill>
                  <a:latin typeface="Poppins Bold"/>
                </a:rPr>
                <a:t>&gt; </a:t>
              </a:r>
              <a:r>
                <a:rPr lang="en-US" sz="2799" spc="36" dirty="0">
                  <a:solidFill>
                    <a:srgbClr val="0C0142"/>
                  </a:solidFill>
                  <a:latin typeface="Poppins Ultra-Bold"/>
                </a:rPr>
                <a:t>80%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81981" y="6819898"/>
            <a:ext cx="2859577" cy="2165962"/>
            <a:chOff x="0" y="-60822"/>
            <a:chExt cx="753140" cy="5704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3140" cy="456159"/>
            </a:xfrm>
            <a:custGeom>
              <a:avLst/>
              <a:gdLst/>
              <a:ahLst/>
              <a:cxnLst/>
              <a:rect l="l" t="t" r="r" b="b"/>
              <a:pathLst>
                <a:path w="753140" h="456159">
                  <a:moveTo>
                    <a:pt x="549940" y="0"/>
                  </a:moveTo>
                  <a:cubicBezTo>
                    <a:pt x="662164" y="0"/>
                    <a:pt x="753140" y="102115"/>
                    <a:pt x="753140" y="228080"/>
                  </a:cubicBezTo>
                  <a:cubicBezTo>
                    <a:pt x="753140" y="354044"/>
                    <a:pt x="662164" y="456159"/>
                    <a:pt x="549940" y="456159"/>
                  </a:cubicBezTo>
                  <a:lnTo>
                    <a:pt x="203200" y="456159"/>
                  </a:lnTo>
                  <a:cubicBezTo>
                    <a:pt x="90976" y="456159"/>
                    <a:pt x="0" y="354044"/>
                    <a:pt x="0" y="228080"/>
                  </a:cubicBezTo>
                  <a:cubicBezTo>
                    <a:pt x="0" y="10211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CFF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0822"/>
              <a:ext cx="753140" cy="57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887"/>
                </a:lnSpc>
                <a:spcBef>
                  <a:spcPct val="0"/>
                </a:spcBef>
              </a:pPr>
              <a:r>
                <a:rPr lang="en-US" sz="2399" u="none" strike="noStrike" spc="31" dirty="0" err="1">
                  <a:solidFill>
                    <a:srgbClr val="0C0142"/>
                  </a:solidFill>
                  <a:latin typeface="Poppins Bold"/>
                </a:rPr>
                <a:t>Soddisfazione</a:t>
              </a:r>
              <a:r>
                <a:rPr lang="en-US" sz="2399" u="none" strike="noStrike" spc="31" dirty="0">
                  <a:solidFill>
                    <a:srgbClr val="0C0142"/>
                  </a:solidFill>
                  <a:latin typeface="Poppins Bold"/>
                </a:rPr>
                <a:t> </a:t>
              </a:r>
              <a:r>
                <a:rPr lang="en-US" sz="2399" u="none" strike="noStrike" spc="31" dirty="0" err="1">
                  <a:solidFill>
                    <a:srgbClr val="0C0142"/>
                  </a:solidFill>
                  <a:latin typeface="Poppins Bold"/>
                </a:rPr>
                <a:t>dipendenti</a:t>
              </a:r>
              <a:endParaRPr lang="en-US" sz="2399" u="none" strike="noStrike" spc="31" dirty="0">
                <a:solidFill>
                  <a:srgbClr val="0C0142"/>
                </a:solidFill>
                <a:latin typeface="Poppins Bold"/>
              </a:endParaRPr>
            </a:p>
            <a:p>
              <a:pPr marL="0" lvl="0" indent="0" algn="ctr">
                <a:lnSpc>
                  <a:spcPts val="4535"/>
                </a:lnSpc>
                <a:spcBef>
                  <a:spcPct val="0"/>
                </a:spcBef>
              </a:pPr>
              <a:r>
                <a:rPr lang="en-US" sz="2799" u="none" strike="noStrike" spc="36" dirty="0">
                  <a:solidFill>
                    <a:srgbClr val="0C0142"/>
                  </a:solidFill>
                  <a:latin typeface="Poppins Ultra-Bold"/>
                </a:rPr>
                <a:t>&gt; 79%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874957" y="-175580"/>
            <a:ext cx="10341123" cy="10341470"/>
          </a:xfrm>
          <a:custGeom>
            <a:avLst/>
            <a:gdLst/>
            <a:ahLst/>
            <a:cxnLst/>
            <a:rect l="l" t="t" r="r" b="b"/>
            <a:pathLst>
              <a:path w="10341123" h="10341470">
                <a:moveTo>
                  <a:pt x="0" y="0"/>
                </a:moveTo>
                <a:lnTo>
                  <a:pt x="10341123" y="0"/>
                </a:lnTo>
                <a:lnTo>
                  <a:pt x="10341123" y="10341470"/>
                </a:lnTo>
                <a:lnTo>
                  <a:pt x="0" y="10341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81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9502" y="10020300"/>
            <a:ext cx="22206577" cy="266700"/>
            <a:chOff x="0" y="0"/>
            <a:chExt cx="4848604" cy="637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48604" cy="63794"/>
            </a:xfrm>
            <a:custGeom>
              <a:avLst/>
              <a:gdLst/>
              <a:ahLst/>
              <a:cxnLst/>
              <a:rect l="l" t="t" r="r" b="b"/>
              <a:pathLst>
                <a:path w="4848604" h="63794">
                  <a:moveTo>
                    <a:pt x="0" y="0"/>
                  </a:moveTo>
                  <a:lnTo>
                    <a:pt x="4848604" y="0"/>
                  </a:lnTo>
                  <a:lnTo>
                    <a:pt x="4848604" y="63794"/>
                  </a:lnTo>
                  <a:lnTo>
                    <a:pt x="0" y="63794"/>
                  </a:lnTo>
                  <a:close/>
                </a:path>
              </a:pathLst>
            </a:custGeom>
            <a:solidFill>
              <a:srgbClr val="0C014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48604" cy="1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293809" y="7190580"/>
            <a:ext cx="3751709" cy="3751709"/>
          </a:xfrm>
          <a:custGeom>
            <a:avLst/>
            <a:gdLst/>
            <a:ahLst/>
            <a:cxnLst/>
            <a:rect l="l" t="t" r="r" b="b"/>
            <a:pathLst>
              <a:path w="3751709" h="3751709">
                <a:moveTo>
                  <a:pt x="0" y="0"/>
                </a:moveTo>
                <a:lnTo>
                  <a:pt x="3751709" y="0"/>
                </a:lnTo>
                <a:lnTo>
                  <a:pt x="3751709" y="3751709"/>
                </a:lnTo>
                <a:lnTo>
                  <a:pt x="0" y="37517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TextBox 22"/>
          <p:cNvSpPr txBox="1"/>
          <p:nvPr/>
        </p:nvSpPr>
        <p:spPr>
          <a:xfrm>
            <a:off x="1360171" y="2906466"/>
            <a:ext cx="4233323" cy="655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2"/>
              </a:lnSpc>
            </a:pPr>
            <a:r>
              <a:rPr lang="en-US" sz="3848">
                <a:solidFill>
                  <a:srgbClr val="0C0142"/>
                </a:solidFill>
                <a:latin typeface="Poppins Semi-Bold"/>
              </a:rPr>
              <a:t>Prima dell’AI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83613" y="2906466"/>
            <a:ext cx="3143526" cy="655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2"/>
              </a:lnSpc>
            </a:pPr>
            <a:r>
              <a:rPr lang="en-US" sz="3848">
                <a:solidFill>
                  <a:srgbClr val="0C0142"/>
                </a:solidFill>
                <a:latin typeface="Poppins Semi-Bold"/>
              </a:rPr>
              <a:t>Dopo l’AI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76026" y="5165329"/>
            <a:ext cx="5033990" cy="107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67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4267"/>
              </a:lnSpc>
              <a:spcBef>
                <a:spcPct val="0"/>
              </a:spcBef>
            </a:pPr>
            <a:r>
              <a:rPr lang="en-US" sz="2845" u="none" strike="noStrike">
                <a:solidFill>
                  <a:srgbClr val="0C0142"/>
                </a:solidFill>
                <a:latin typeface="Poppins Medium"/>
              </a:rPr>
              <a:t>L'azienda diventa </a:t>
            </a:r>
            <a:r>
              <a:rPr lang="en-US" sz="2845" u="none" strike="noStrike">
                <a:solidFill>
                  <a:srgbClr val="0C0142"/>
                </a:solidFill>
                <a:latin typeface="Poppins Bold"/>
              </a:rPr>
              <a:t>redditizia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6658" y="707233"/>
            <a:ext cx="9332918" cy="2565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6"/>
              </a:lnSpc>
            </a:pPr>
            <a:r>
              <a:rPr lang="en-US" sz="5800">
                <a:solidFill>
                  <a:srgbClr val="2238E2"/>
                </a:solidFill>
                <a:latin typeface="League Spartan"/>
              </a:rPr>
              <a:t>Caso Studio: </a:t>
            </a:r>
          </a:p>
          <a:p>
            <a:pPr algn="l">
              <a:lnSpc>
                <a:spcPts val="6786"/>
              </a:lnSpc>
            </a:pPr>
            <a:r>
              <a:rPr lang="en-US" sz="5800">
                <a:solidFill>
                  <a:srgbClr val="2238E2"/>
                </a:solidFill>
                <a:latin typeface="League Spartan"/>
              </a:rPr>
              <a:t>Teleperformance</a:t>
            </a:r>
          </a:p>
          <a:p>
            <a:pPr marL="0" lvl="0" indent="0" algn="l">
              <a:lnSpc>
                <a:spcPts val="6786"/>
              </a:lnSpc>
            </a:pPr>
            <a:endParaRPr lang="en-US" sz="5800">
              <a:solidFill>
                <a:srgbClr val="2238E2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41719" y="14339275"/>
            <a:ext cx="0" cy="836249"/>
          </a:xfrm>
          <a:prstGeom prst="line">
            <a:avLst/>
          </a:prstGeom>
          <a:ln w="38100" cap="flat">
            <a:solidFill>
              <a:srgbClr val="0C014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684159" y="-3324764"/>
            <a:ext cx="15233814" cy="15233814"/>
          </a:xfrm>
          <a:custGeom>
            <a:avLst/>
            <a:gdLst/>
            <a:ahLst/>
            <a:cxnLst/>
            <a:rect l="l" t="t" r="r" b="b"/>
            <a:pathLst>
              <a:path w="15233814" h="15233814">
                <a:moveTo>
                  <a:pt x="0" y="0"/>
                </a:moveTo>
                <a:lnTo>
                  <a:pt x="15233814" y="0"/>
                </a:lnTo>
                <a:lnTo>
                  <a:pt x="15233814" y="15233814"/>
                </a:lnTo>
                <a:lnTo>
                  <a:pt x="0" y="1523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7353882" y="828332"/>
            <a:ext cx="3850257" cy="1020318"/>
          </a:xfrm>
          <a:custGeom>
            <a:avLst/>
            <a:gdLst/>
            <a:ahLst/>
            <a:cxnLst/>
            <a:rect l="l" t="t" r="r" b="b"/>
            <a:pathLst>
              <a:path w="3850257" h="1020318">
                <a:moveTo>
                  <a:pt x="0" y="0"/>
                </a:moveTo>
                <a:lnTo>
                  <a:pt x="3850257" y="0"/>
                </a:lnTo>
                <a:lnTo>
                  <a:pt x="3850257" y="1020318"/>
                </a:lnTo>
                <a:lnTo>
                  <a:pt x="0" y="1020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6016671" y="2510834"/>
            <a:ext cx="6254658" cy="6254658"/>
          </a:xfrm>
          <a:custGeom>
            <a:avLst/>
            <a:gdLst/>
            <a:ahLst/>
            <a:cxnLst/>
            <a:rect l="l" t="t" r="r" b="b"/>
            <a:pathLst>
              <a:path w="6254658" h="6254658">
                <a:moveTo>
                  <a:pt x="0" y="0"/>
                </a:moveTo>
                <a:lnTo>
                  <a:pt x="6254658" y="0"/>
                </a:lnTo>
                <a:lnTo>
                  <a:pt x="6254658" y="6254658"/>
                </a:lnTo>
                <a:lnTo>
                  <a:pt x="0" y="6254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7343644" y="828332"/>
            <a:ext cx="3850257" cy="1020318"/>
            <a:chOff x="0" y="0"/>
            <a:chExt cx="1014060" cy="268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4060" cy="268726"/>
            </a:xfrm>
            <a:custGeom>
              <a:avLst/>
              <a:gdLst/>
              <a:ahLst/>
              <a:cxnLst/>
              <a:rect l="l" t="t" r="r" b="b"/>
              <a:pathLst>
                <a:path w="1014060" h="268726">
                  <a:moveTo>
                    <a:pt x="102548" y="0"/>
                  </a:moveTo>
                  <a:lnTo>
                    <a:pt x="911511" y="0"/>
                  </a:lnTo>
                  <a:cubicBezTo>
                    <a:pt x="938709" y="0"/>
                    <a:pt x="964792" y="10804"/>
                    <a:pt x="984024" y="30036"/>
                  </a:cubicBezTo>
                  <a:cubicBezTo>
                    <a:pt x="1003255" y="49267"/>
                    <a:pt x="1014060" y="75351"/>
                    <a:pt x="1014060" y="102548"/>
                  </a:cubicBezTo>
                  <a:lnTo>
                    <a:pt x="1014060" y="166177"/>
                  </a:lnTo>
                  <a:cubicBezTo>
                    <a:pt x="1014060" y="193375"/>
                    <a:pt x="1003255" y="219458"/>
                    <a:pt x="984024" y="238690"/>
                  </a:cubicBezTo>
                  <a:cubicBezTo>
                    <a:pt x="964792" y="257922"/>
                    <a:pt x="938709" y="268726"/>
                    <a:pt x="911511" y="268726"/>
                  </a:cubicBezTo>
                  <a:lnTo>
                    <a:pt x="102548" y="268726"/>
                  </a:lnTo>
                  <a:cubicBezTo>
                    <a:pt x="75351" y="268726"/>
                    <a:pt x="49267" y="257922"/>
                    <a:pt x="30036" y="238690"/>
                  </a:cubicBezTo>
                  <a:cubicBezTo>
                    <a:pt x="10804" y="219458"/>
                    <a:pt x="0" y="193375"/>
                    <a:pt x="0" y="166177"/>
                  </a:cubicBezTo>
                  <a:lnTo>
                    <a:pt x="0" y="102548"/>
                  </a:lnTo>
                  <a:cubicBezTo>
                    <a:pt x="0" y="75351"/>
                    <a:pt x="10804" y="49267"/>
                    <a:pt x="30036" y="30036"/>
                  </a:cubicBezTo>
                  <a:cubicBezTo>
                    <a:pt x="49267" y="10804"/>
                    <a:pt x="75351" y="0"/>
                    <a:pt x="102548" y="0"/>
                  </a:cubicBezTo>
                  <a:close/>
                </a:path>
              </a:pathLst>
            </a:custGeom>
            <a:solidFill>
              <a:srgbClr val="FBD564">
                <a:alpha val="73725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014060" cy="335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666571" y="-3231843"/>
            <a:ext cx="6581203" cy="4623295"/>
          </a:xfrm>
          <a:custGeom>
            <a:avLst/>
            <a:gdLst/>
            <a:ahLst/>
            <a:cxnLst/>
            <a:rect l="l" t="t" r="r" b="b"/>
            <a:pathLst>
              <a:path w="6581203" h="4623295">
                <a:moveTo>
                  <a:pt x="0" y="0"/>
                </a:moveTo>
                <a:lnTo>
                  <a:pt x="6581203" y="0"/>
                </a:lnTo>
                <a:lnTo>
                  <a:pt x="6581203" y="4623295"/>
                </a:lnTo>
                <a:lnTo>
                  <a:pt x="0" y="4623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125009" y="5009846"/>
            <a:ext cx="4088053" cy="174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1"/>
              </a:lnSpc>
            </a:pPr>
            <a:r>
              <a:rPr lang="en-US" sz="2222" u="none" strike="noStrike" dirty="0" err="1">
                <a:solidFill>
                  <a:srgbClr val="0C0142"/>
                </a:solidFill>
                <a:latin typeface="Poppins Bold"/>
              </a:rPr>
              <a:t>Digitalizzazione</a:t>
            </a:r>
            <a:r>
              <a:rPr lang="en-US" sz="2222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22" u="none" strike="noStrike" dirty="0" err="1">
                <a:solidFill>
                  <a:srgbClr val="0C0142"/>
                </a:solidFill>
                <a:latin typeface="Poppins Bold"/>
              </a:rPr>
              <a:t>aziendale</a:t>
            </a:r>
            <a:r>
              <a:rPr lang="en-US" sz="2222" u="none" strike="noStrike" dirty="0">
                <a:solidFill>
                  <a:srgbClr val="0C0142"/>
                </a:solidFill>
                <a:latin typeface="Poppins Bold"/>
              </a:rPr>
              <a:t>:  </a:t>
            </a:r>
            <a:r>
              <a:rPr lang="en-US" sz="2222" u="none" strike="noStrike" dirty="0" err="1">
                <a:solidFill>
                  <a:srgbClr val="0C0142"/>
                </a:solidFill>
                <a:latin typeface="Poppins Medium"/>
              </a:rPr>
              <a:t>riorganizzazione</a:t>
            </a:r>
            <a:r>
              <a:rPr lang="en-US" sz="2222" u="none" strike="noStrike" dirty="0">
                <a:solidFill>
                  <a:srgbClr val="0C0142"/>
                </a:solidFill>
                <a:latin typeface="Poppins Medium"/>
              </a:rPr>
              <a:t>, formazione -&gt; nuovo team AI</a:t>
            </a:r>
          </a:p>
          <a:p>
            <a:pPr marL="0" lvl="0" indent="0" algn="ctr">
              <a:lnSpc>
                <a:spcPts val="3511"/>
              </a:lnSpc>
            </a:pPr>
            <a:endParaRPr lang="en-US" sz="2222" u="none" strike="noStrike" dirty="0">
              <a:solidFill>
                <a:srgbClr val="1B0A6D"/>
              </a:solidFill>
              <a:latin typeface="Poppins Medium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323587" y="1721774"/>
            <a:ext cx="3990744" cy="3916389"/>
            <a:chOff x="0" y="0"/>
            <a:chExt cx="5320992" cy="5221852"/>
          </a:xfrm>
        </p:grpSpPr>
        <p:sp>
          <p:nvSpPr>
            <p:cNvPr id="12" name="Freeform 12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13"/>
            <p:cNvSpPr/>
            <p:nvPr/>
          </p:nvSpPr>
          <p:spPr>
            <a:xfrm rot="-221417">
              <a:off x="491330" y="1053495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184678" y="8244933"/>
            <a:ext cx="2502442" cy="79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u="none" strike="noStrike" dirty="0">
                <a:solidFill>
                  <a:srgbClr val="0C0142"/>
                </a:solidFill>
                <a:latin typeface="Poppins Bold"/>
              </a:rPr>
              <a:t>Welfare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Bold"/>
              </a:rPr>
              <a:t>aziendale</a:t>
            </a:r>
            <a:endParaRPr lang="en-US" sz="2299" u="none" strike="noStrike" dirty="0">
              <a:solidFill>
                <a:srgbClr val="0C0142"/>
              </a:solidFill>
              <a:latin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9721" y="8244933"/>
            <a:ext cx="3103866" cy="79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C0142"/>
                </a:solidFill>
                <a:latin typeface="Poppins Bold"/>
              </a:rPr>
              <a:t>L’analisi</a:t>
            </a:r>
            <a:r>
              <a:rPr lang="en-US" sz="2299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continua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dei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dati</a:t>
            </a:r>
            <a:endParaRPr lang="en-US" sz="2299" dirty="0">
              <a:solidFill>
                <a:srgbClr val="0C0142"/>
              </a:solidFill>
              <a:latin typeface="Poppins Medi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130807" y="4357287"/>
            <a:ext cx="4026386" cy="2828536"/>
            <a:chOff x="0" y="0"/>
            <a:chExt cx="5368514" cy="3771381"/>
          </a:xfrm>
        </p:grpSpPr>
        <p:sp>
          <p:nvSpPr>
            <p:cNvPr id="17" name="Freeform 17"/>
            <p:cNvSpPr/>
            <p:nvPr/>
          </p:nvSpPr>
          <p:spPr>
            <a:xfrm>
              <a:off x="28061" y="14862"/>
              <a:ext cx="5259457" cy="3732023"/>
            </a:xfrm>
            <a:custGeom>
              <a:avLst/>
              <a:gdLst/>
              <a:ahLst/>
              <a:cxnLst/>
              <a:rect l="l" t="t" r="r" b="b"/>
              <a:pathLst>
                <a:path w="5259457" h="3732023">
                  <a:moveTo>
                    <a:pt x="0" y="0"/>
                  </a:moveTo>
                  <a:lnTo>
                    <a:pt x="5259457" y="0"/>
                  </a:lnTo>
                  <a:lnTo>
                    <a:pt x="5259457" y="3732023"/>
                  </a:lnTo>
                  <a:lnTo>
                    <a:pt x="0" y="3732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4862"/>
              <a:ext cx="5245113" cy="3684692"/>
            </a:xfrm>
            <a:custGeom>
              <a:avLst/>
              <a:gdLst/>
              <a:ahLst/>
              <a:cxnLst/>
              <a:rect l="l" t="t" r="r" b="b"/>
              <a:pathLst>
                <a:path w="5245113" h="3684692">
                  <a:moveTo>
                    <a:pt x="0" y="0"/>
                  </a:moveTo>
                  <a:lnTo>
                    <a:pt x="5245113" y="0"/>
                  </a:lnTo>
                  <a:lnTo>
                    <a:pt x="5245113" y="3684692"/>
                  </a:lnTo>
                  <a:lnTo>
                    <a:pt x="0" y="368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59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5368514" cy="3771381"/>
            </a:xfrm>
            <a:custGeom>
              <a:avLst/>
              <a:gdLst/>
              <a:ahLst/>
              <a:cxnLst/>
              <a:rect l="l" t="t" r="r" b="b"/>
              <a:pathLst>
                <a:path w="5368514" h="3771381">
                  <a:moveTo>
                    <a:pt x="0" y="0"/>
                  </a:moveTo>
                  <a:lnTo>
                    <a:pt x="5368514" y="0"/>
                  </a:lnTo>
                  <a:lnTo>
                    <a:pt x="5368514" y="3771381"/>
                  </a:lnTo>
                  <a:lnTo>
                    <a:pt x="0" y="377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526226" y="4911270"/>
            <a:ext cx="3235547" cy="162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7"/>
              </a:lnSpc>
              <a:spcBef>
                <a:spcPct val="0"/>
              </a:spcBef>
            </a:pPr>
            <a:r>
              <a:rPr lang="en-US" sz="3027">
                <a:solidFill>
                  <a:srgbClr val="0C0142"/>
                </a:solidFill>
                <a:latin typeface="Poppins Semi-Bold"/>
              </a:rPr>
              <a:t>L’AI è il driver della crescita aziendale!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870084" y="1721774"/>
            <a:ext cx="3990744" cy="3916389"/>
            <a:chOff x="0" y="0"/>
            <a:chExt cx="5320992" cy="5221852"/>
          </a:xfrm>
        </p:grpSpPr>
        <p:sp>
          <p:nvSpPr>
            <p:cNvPr id="22" name="Freeform 22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 rot="-221417">
              <a:off x="491330" y="1053495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13063" y="5926015"/>
            <a:ext cx="3990744" cy="3916389"/>
            <a:chOff x="0" y="0"/>
            <a:chExt cx="5320992" cy="5221852"/>
          </a:xfrm>
        </p:grpSpPr>
        <p:sp>
          <p:nvSpPr>
            <p:cNvPr id="25" name="Freeform 25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reeform 26"/>
            <p:cNvSpPr/>
            <p:nvPr/>
          </p:nvSpPr>
          <p:spPr>
            <a:xfrm rot="-221417">
              <a:off x="440530" y="1145177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870084" y="5998983"/>
            <a:ext cx="3990744" cy="3916389"/>
            <a:chOff x="0" y="0"/>
            <a:chExt cx="5320992" cy="5221852"/>
          </a:xfrm>
        </p:grpSpPr>
        <p:sp>
          <p:nvSpPr>
            <p:cNvPr id="28" name="Freeform 28"/>
            <p:cNvSpPr/>
            <p:nvPr/>
          </p:nvSpPr>
          <p:spPr>
            <a:xfrm rot="-2197979">
              <a:off x="656276" y="847587"/>
              <a:ext cx="4008441" cy="3526677"/>
            </a:xfrm>
            <a:custGeom>
              <a:avLst/>
              <a:gdLst/>
              <a:ahLst/>
              <a:cxnLst/>
              <a:rect l="l" t="t" r="r" b="b"/>
              <a:pathLst>
                <a:path w="4008441" h="3526677">
                  <a:moveTo>
                    <a:pt x="0" y="0"/>
                  </a:moveTo>
                  <a:lnTo>
                    <a:pt x="4008441" y="0"/>
                  </a:lnTo>
                  <a:lnTo>
                    <a:pt x="4008441" y="3526677"/>
                  </a:lnTo>
                  <a:lnTo>
                    <a:pt x="0" y="3526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17" t="-66" b="-174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29"/>
            <p:cNvSpPr/>
            <p:nvPr/>
          </p:nvSpPr>
          <p:spPr>
            <a:xfrm rot="-221417">
              <a:off x="440530" y="1145177"/>
              <a:ext cx="4317576" cy="3033097"/>
            </a:xfrm>
            <a:custGeom>
              <a:avLst/>
              <a:gdLst/>
              <a:ahLst/>
              <a:cxnLst/>
              <a:rect l="l" t="t" r="r" b="b"/>
              <a:pathLst>
                <a:path w="4317576" h="3033097">
                  <a:moveTo>
                    <a:pt x="0" y="0"/>
                  </a:moveTo>
                  <a:lnTo>
                    <a:pt x="4317576" y="0"/>
                  </a:lnTo>
                  <a:lnTo>
                    <a:pt x="4317576" y="3033097"/>
                  </a:lnTo>
                  <a:lnTo>
                    <a:pt x="0" y="303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024431" y="2963019"/>
            <a:ext cx="2589056" cy="129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1"/>
              </a:lnSpc>
              <a:spcBef>
                <a:spcPct val="0"/>
              </a:spcBef>
            </a:pPr>
            <a:r>
              <a:rPr lang="en-US" sz="2422">
                <a:solidFill>
                  <a:srgbClr val="0C0142"/>
                </a:solidFill>
                <a:latin typeface="Poppins Semi-Bold"/>
              </a:rPr>
              <a:t>L’AI supporta le persone, non le sostituisce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46145" y="3056317"/>
            <a:ext cx="2438621" cy="99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  <a:spcBef>
                <a:spcPct val="0"/>
              </a:spcBef>
            </a:pPr>
            <a:r>
              <a:rPr lang="en-US" sz="2820" u="none" strike="noStrike">
                <a:solidFill>
                  <a:srgbClr val="0C0142"/>
                </a:solidFill>
                <a:latin typeface="Poppins Semi-Bold"/>
              </a:rPr>
              <a:t>Identità: folli visionari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51625" y="7319173"/>
            <a:ext cx="2913619" cy="90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1"/>
              </a:lnSpc>
              <a:spcBef>
                <a:spcPct val="0"/>
              </a:spcBef>
            </a:pPr>
            <a:r>
              <a:rPr lang="en-US" sz="2522" u="none" strike="noStrike">
                <a:solidFill>
                  <a:srgbClr val="0C0142"/>
                </a:solidFill>
                <a:latin typeface="Poppins Semi-Bold"/>
              </a:rPr>
              <a:t>I dati sono fondamentali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961070" y="7242389"/>
            <a:ext cx="3808772" cy="12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51"/>
              </a:lnSpc>
              <a:spcBef>
                <a:spcPct val="0"/>
              </a:spcBef>
            </a:pPr>
            <a:r>
              <a:rPr lang="en-US" sz="2322" u="none" strike="noStrike">
                <a:solidFill>
                  <a:srgbClr val="0C0142"/>
                </a:solidFill>
                <a:latin typeface="Poppins Semi-Bold"/>
              </a:rPr>
              <a:t>Le persone sono</a:t>
            </a:r>
          </a:p>
          <a:p>
            <a:pPr marL="0" lvl="0" indent="0" algn="ctr">
              <a:lnSpc>
                <a:spcPts val="3251"/>
              </a:lnSpc>
              <a:spcBef>
                <a:spcPct val="0"/>
              </a:spcBef>
            </a:pPr>
            <a:r>
              <a:rPr lang="en-US" sz="2322" u="none" strike="noStrike">
                <a:solidFill>
                  <a:srgbClr val="0C0142"/>
                </a:solidFill>
                <a:latin typeface="Poppins Semi-Bold"/>
              </a:rPr>
              <a:t> il valore più prezioso dell’azienda</a:t>
            </a:r>
          </a:p>
        </p:txBody>
      </p:sp>
      <p:sp>
        <p:nvSpPr>
          <p:cNvPr id="34" name="Freeform 34"/>
          <p:cNvSpPr/>
          <p:nvPr/>
        </p:nvSpPr>
        <p:spPr>
          <a:xfrm rot="8927832" flipV="1">
            <a:off x="3896230" y="2702891"/>
            <a:ext cx="739583" cy="653606"/>
          </a:xfrm>
          <a:custGeom>
            <a:avLst/>
            <a:gdLst/>
            <a:ahLst/>
            <a:cxnLst/>
            <a:rect l="l" t="t" r="r" b="b"/>
            <a:pathLst>
              <a:path w="739583" h="653606">
                <a:moveTo>
                  <a:pt x="0" y="653606"/>
                </a:moveTo>
                <a:lnTo>
                  <a:pt x="739583" y="653606"/>
                </a:lnTo>
                <a:lnTo>
                  <a:pt x="739583" y="0"/>
                </a:lnTo>
                <a:lnTo>
                  <a:pt x="0" y="0"/>
                </a:lnTo>
                <a:lnTo>
                  <a:pt x="0" y="65360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5" name="Freeform 35"/>
          <p:cNvSpPr/>
          <p:nvPr/>
        </p:nvSpPr>
        <p:spPr>
          <a:xfrm rot="10600127">
            <a:off x="4231303" y="4559817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0"/>
                </a:moveTo>
                <a:lnTo>
                  <a:pt x="734558" y="0"/>
                </a:lnTo>
                <a:lnTo>
                  <a:pt x="734558" y="649166"/>
                </a:lnTo>
                <a:lnTo>
                  <a:pt x="0" y="649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6" name="Group 36"/>
          <p:cNvGrpSpPr/>
          <p:nvPr/>
        </p:nvGrpSpPr>
        <p:grpSpPr>
          <a:xfrm rot="-830742">
            <a:off x="7096132" y="4121720"/>
            <a:ext cx="860188" cy="1169359"/>
            <a:chOff x="0" y="0"/>
            <a:chExt cx="1146918" cy="1559145"/>
          </a:xfrm>
        </p:grpSpPr>
        <p:sp>
          <p:nvSpPr>
            <p:cNvPr id="37" name="Freeform 37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Freeform 38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Freeform 39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0" name="Group 40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526482" y="2569867"/>
            <a:ext cx="3285108" cy="121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u="none" strike="noStrike" dirty="0" err="1">
                <a:solidFill>
                  <a:srgbClr val="0C0142"/>
                </a:solidFill>
                <a:latin typeface="Poppins Bold"/>
              </a:rPr>
              <a:t>Evitare</a:t>
            </a:r>
            <a:r>
              <a:rPr lang="en-US" sz="2299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Bold"/>
              </a:rPr>
              <a:t>i</a:t>
            </a:r>
            <a:r>
              <a:rPr lang="en-US" sz="2299" u="none" strike="noStrike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Bold"/>
              </a:rPr>
              <a:t>licenziamenti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anche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nei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momenti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di </a:t>
            </a:r>
            <a:r>
              <a:rPr lang="en-US" sz="2299" u="none" strike="noStrike" dirty="0" err="1">
                <a:solidFill>
                  <a:srgbClr val="0C0142"/>
                </a:solidFill>
                <a:latin typeface="Poppins Medium"/>
              </a:rPr>
              <a:t>crisi</a:t>
            </a:r>
            <a:r>
              <a:rPr lang="en-US" sz="2299" u="none" strike="noStrike" dirty="0">
                <a:solidFill>
                  <a:srgbClr val="0C0142"/>
                </a:solidFill>
                <a:latin typeface="Poppins Medium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490361" y="1006653"/>
            <a:ext cx="3621410" cy="56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2"/>
              </a:lnSpc>
              <a:spcBef>
                <a:spcPct val="0"/>
              </a:spcBef>
            </a:pPr>
            <a:r>
              <a:rPr lang="en-US" sz="3115">
                <a:solidFill>
                  <a:srgbClr val="0C0142"/>
                </a:solidFill>
                <a:latin typeface="Poppins Semi-Bold"/>
              </a:rPr>
              <a:t>Internalizzazione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092651" y="5421042"/>
            <a:ext cx="3735772" cy="121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C0142"/>
                </a:solidFill>
                <a:latin typeface="Poppins Bold"/>
              </a:rPr>
              <a:t>Campagna di </a:t>
            </a:r>
            <a:r>
              <a:rPr lang="en-US" sz="2299" dirty="0" err="1">
                <a:solidFill>
                  <a:srgbClr val="0C0142"/>
                </a:solidFill>
                <a:latin typeface="Poppins Bold"/>
              </a:rPr>
              <a:t>ascolto</a:t>
            </a:r>
            <a:r>
              <a:rPr lang="en-US" sz="2299" dirty="0">
                <a:solidFill>
                  <a:srgbClr val="0C0142"/>
                </a:solidFill>
                <a:latin typeface="Poppins Bold"/>
              </a:rPr>
              <a:t> 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e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coinvolgimento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diretto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dei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dipendenti</a:t>
            </a:r>
            <a:endParaRPr lang="en-US" sz="2299" dirty="0">
              <a:solidFill>
                <a:srgbClr val="0C0142"/>
              </a:solidFill>
              <a:latin typeface="Poppins Medium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3905257" y="2343278"/>
            <a:ext cx="3735772" cy="79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C0142"/>
                </a:solidFill>
                <a:latin typeface="Poppins Bold"/>
              </a:rPr>
              <a:t>Osare</a:t>
            </a:r>
            <a:r>
              <a:rPr lang="en-US" sz="2299" dirty="0">
                <a:solidFill>
                  <a:srgbClr val="0C0142"/>
                </a:solidFill>
                <a:latin typeface="Poppins Bold"/>
              </a:rPr>
              <a:t> e </a:t>
            </a:r>
            <a:r>
              <a:rPr lang="en-US" sz="2299" dirty="0" err="1">
                <a:solidFill>
                  <a:srgbClr val="0C0142"/>
                </a:solidFill>
                <a:latin typeface="Poppins Bold"/>
              </a:rPr>
              <a:t>innovare</a:t>
            </a:r>
            <a:r>
              <a:rPr lang="en-US" sz="2299" dirty="0">
                <a:solidFill>
                  <a:srgbClr val="0C0142"/>
                </a:solidFill>
                <a:latin typeface="Poppins Bold"/>
              </a:rPr>
              <a:t>,</a:t>
            </a:r>
            <a:r>
              <a:rPr lang="en-US" sz="2299" dirty="0">
                <a:solidFill>
                  <a:srgbClr val="0C0142"/>
                </a:solidFill>
                <a:latin typeface="Poppins Medium"/>
              </a:rPr>
              <a:t> credere in se </a:t>
            </a:r>
            <a:r>
              <a:rPr lang="en-US" sz="2299" dirty="0" err="1">
                <a:solidFill>
                  <a:srgbClr val="0C0142"/>
                </a:solidFill>
                <a:latin typeface="Poppins Medium"/>
              </a:rPr>
              <a:t>stessi</a:t>
            </a:r>
            <a:endParaRPr lang="en-US" sz="2299" dirty="0">
              <a:solidFill>
                <a:srgbClr val="0C0142"/>
              </a:solidFill>
              <a:latin typeface="Poppins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624623" y="548493"/>
            <a:ext cx="8939635" cy="96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8"/>
              </a:lnSpc>
            </a:pPr>
            <a:r>
              <a:rPr lang="en-US" sz="6579">
                <a:solidFill>
                  <a:srgbClr val="2238E2"/>
                </a:solidFill>
                <a:latin typeface="League Spartan"/>
              </a:rPr>
              <a:t>Modello 1</a:t>
            </a:r>
          </a:p>
        </p:txBody>
      </p:sp>
      <p:grpSp>
        <p:nvGrpSpPr>
          <p:cNvPr id="48" name="Group 48"/>
          <p:cNvGrpSpPr/>
          <p:nvPr/>
        </p:nvGrpSpPr>
        <p:grpSpPr>
          <a:xfrm rot="2324362">
            <a:off x="8753258" y="1541450"/>
            <a:ext cx="918245" cy="1248282"/>
            <a:chOff x="0" y="0"/>
            <a:chExt cx="1224326" cy="1664376"/>
          </a:xfrm>
        </p:grpSpPr>
        <p:sp>
          <p:nvSpPr>
            <p:cNvPr id="49" name="Freeform 49"/>
            <p:cNvSpPr/>
            <p:nvPr/>
          </p:nvSpPr>
          <p:spPr>
            <a:xfrm rot="-7349072">
              <a:off x="238061" y="86034"/>
              <a:ext cx="735153" cy="967883"/>
            </a:xfrm>
            <a:custGeom>
              <a:avLst/>
              <a:gdLst/>
              <a:ahLst/>
              <a:cxnLst/>
              <a:rect l="l" t="t" r="r" b="b"/>
              <a:pathLst>
                <a:path w="735153" h="967883">
                  <a:moveTo>
                    <a:pt x="0" y="0"/>
                  </a:moveTo>
                  <a:lnTo>
                    <a:pt x="735153" y="0"/>
                  </a:lnTo>
                  <a:lnTo>
                    <a:pt x="735153" y="967883"/>
                  </a:lnTo>
                  <a:lnTo>
                    <a:pt x="0" y="967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0" name="Freeform 50"/>
            <p:cNvSpPr/>
            <p:nvPr/>
          </p:nvSpPr>
          <p:spPr>
            <a:xfrm rot="3369836">
              <a:off x="250098" y="605645"/>
              <a:ext cx="735153" cy="967883"/>
            </a:xfrm>
            <a:custGeom>
              <a:avLst/>
              <a:gdLst/>
              <a:ahLst/>
              <a:cxnLst/>
              <a:rect l="l" t="t" r="r" b="b"/>
              <a:pathLst>
                <a:path w="735153" h="967883">
                  <a:moveTo>
                    <a:pt x="0" y="0"/>
                  </a:moveTo>
                  <a:lnTo>
                    <a:pt x="735153" y="0"/>
                  </a:lnTo>
                  <a:lnTo>
                    <a:pt x="735153" y="967883"/>
                  </a:lnTo>
                  <a:lnTo>
                    <a:pt x="0" y="967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1" name="Freeform 51"/>
            <p:cNvSpPr/>
            <p:nvPr/>
          </p:nvSpPr>
          <p:spPr>
            <a:xfrm rot="-7349072">
              <a:off x="469066" y="82444"/>
              <a:ext cx="286202" cy="967883"/>
            </a:xfrm>
            <a:custGeom>
              <a:avLst/>
              <a:gdLst/>
              <a:ahLst/>
              <a:cxnLst/>
              <a:rect l="l" t="t" r="r" b="b"/>
              <a:pathLst>
                <a:path w="286202" h="967883">
                  <a:moveTo>
                    <a:pt x="0" y="0"/>
                  </a:moveTo>
                  <a:lnTo>
                    <a:pt x="286202" y="0"/>
                  </a:lnTo>
                  <a:lnTo>
                    <a:pt x="286202" y="967883"/>
                  </a:lnTo>
                  <a:lnTo>
                    <a:pt x="0" y="967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2" name="Group 52"/>
            <p:cNvGrpSpPr/>
            <p:nvPr/>
          </p:nvGrpSpPr>
          <p:grpSpPr>
            <a:xfrm rot="-2865889">
              <a:off x="491227" y="592104"/>
              <a:ext cx="234319" cy="470177"/>
              <a:chOff x="0" y="0"/>
              <a:chExt cx="301556" cy="605094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76200"/>
                <a:ext cx="301556" cy="681294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-5496680">
            <a:off x="10177503" y="4083577"/>
            <a:ext cx="860188" cy="1169359"/>
            <a:chOff x="0" y="0"/>
            <a:chExt cx="1146918" cy="1559145"/>
          </a:xfrm>
        </p:grpSpPr>
        <p:sp>
          <p:nvSpPr>
            <p:cNvPr id="56" name="Freeform 56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7" name="Freeform 57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Freeform 58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9" name="Group 59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 rot="-5400000">
            <a:off x="7189034" y="6412958"/>
            <a:ext cx="860188" cy="1169359"/>
            <a:chOff x="0" y="0"/>
            <a:chExt cx="1146918" cy="1559145"/>
          </a:xfrm>
        </p:grpSpPr>
        <p:sp>
          <p:nvSpPr>
            <p:cNvPr id="63" name="Freeform 63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4" name="Freeform 64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5" name="Freeform 65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6" name="Group 66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69" name="Group 69"/>
          <p:cNvGrpSpPr/>
          <p:nvPr/>
        </p:nvGrpSpPr>
        <p:grpSpPr>
          <a:xfrm rot="-652117">
            <a:off x="10088491" y="6412958"/>
            <a:ext cx="860188" cy="1169359"/>
            <a:chOff x="0" y="0"/>
            <a:chExt cx="1146918" cy="1559145"/>
          </a:xfrm>
        </p:grpSpPr>
        <p:sp>
          <p:nvSpPr>
            <p:cNvPr id="70" name="Freeform 70"/>
            <p:cNvSpPr/>
            <p:nvPr/>
          </p:nvSpPr>
          <p:spPr>
            <a:xfrm rot="-7349072">
              <a:off x="223009" y="80595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3" y="0"/>
                  </a:lnTo>
                  <a:lnTo>
                    <a:pt x="688673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71" name="Freeform 71"/>
            <p:cNvSpPr/>
            <p:nvPr/>
          </p:nvSpPr>
          <p:spPr>
            <a:xfrm rot="3369836">
              <a:off x="234286" y="567353"/>
              <a:ext cx="688672" cy="906688"/>
            </a:xfrm>
            <a:custGeom>
              <a:avLst/>
              <a:gdLst/>
              <a:ahLst/>
              <a:cxnLst/>
              <a:rect l="l" t="t" r="r" b="b"/>
              <a:pathLst>
                <a:path w="688672" h="906688">
                  <a:moveTo>
                    <a:pt x="0" y="0"/>
                  </a:moveTo>
                  <a:lnTo>
                    <a:pt x="688672" y="0"/>
                  </a:lnTo>
                  <a:lnTo>
                    <a:pt x="688672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897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72" name="Freeform 72"/>
            <p:cNvSpPr/>
            <p:nvPr/>
          </p:nvSpPr>
          <p:spPr>
            <a:xfrm rot="-7349072">
              <a:off x="439409" y="77232"/>
              <a:ext cx="268107" cy="906688"/>
            </a:xfrm>
            <a:custGeom>
              <a:avLst/>
              <a:gdLst/>
              <a:ahLst/>
              <a:cxnLst/>
              <a:rect l="l" t="t" r="r" b="b"/>
              <a:pathLst>
                <a:path w="268107" h="906688">
                  <a:moveTo>
                    <a:pt x="0" y="0"/>
                  </a:moveTo>
                  <a:lnTo>
                    <a:pt x="268107" y="0"/>
                  </a:lnTo>
                  <a:lnTo>
                    <a:pt x="268107" y="906688"/>
                  </a:lnTo>
                  <a:lnTo>
                    <a:pt x="0" y="90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05720" r="-7694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73" name="Group 73"/>
            <p:cNvGrpSpPr/>
            <p:nvPr/>
          </p:nvGrpSpPr>
          <p:grpSpPr>
            <a:xfrm rot="-2865889">
              <a:off x="460169" y="554668"/>
              <a:ext cx="219504" cy="440450"/>
              <a:chOff x="0" y="0"/>
              <a:chExt cx="301556" cy="60509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301556" cy="605094"/>
              </a:xfrm>
              <a:custGeom>
                <a:avLst/>
                <a:gdLst/>
                <a:ahLst/>
                <a:cxnLst/>
                <a:rect l="l" t="t" r="r" b="b"/>
                <a:pathLst>
                  <a:path w="301556" h="605094">
                    <a:moveTo>
                      <a:pt x="150778" y="0"/>
                    </a:moveTo>
                    <a:lnTo>
                      <a:pt x="150778" y="0"/>
                    </a:lnTo>
                    <a:cubicBezTo>
                      <a:pt x="190767" y="0"/>
                      <a:pt x="229118" y="15886"/>
                      <a:pt x="257394" y="44162"/>
                    </a:cubicBezTo>
                    <a:cubicBezTo>
                      <a:pt x="285671" y="72438"/>
                      <a:pt x="301556" y="110789"/>
                      <a:pt x="301556" y="150778"/>
                    </a:cubicBezTo>
                    <a:lnTo>
                      <a:pt x="301556" y="454316"/>
                    </a:lnTo>
                    <a:cubicBezTo>
                      <a:pt x="301556" y="537589"/>
                      <a:pt x="234051" y="605094"/>
                      <a:pt x="150778" y="605094"/>
                    </a:cubicBezTo>
                    <a:lnTo>
                      <a:pt x="150778" y="605094"/>
                    </a:lnTo>
                    <a:cubicBezTo>
                      <a:pt x="67506" y="605094"/>
                      <a:pt x="0" y="537589"/>
                      <a:pt x="0" y="454316"/>
                    </a:cubicBezTo>
                    <a:lnTo>
                      <a:pt x="0" y="150778"/>
                    </a:lnTo>
                    <a:cubicBezTo>
                      <a:pt x="0" y="67506"/>
                      <a:pt x="67506" y="0"/>
                      <a:pt x="150778" y="0"/>
                    </a:cubicBezTo>
                    <a:close/>
                  </a:path>
                </a:pathLst>
              </a:custGeom>
              <a:solidFill>
                <a:srgbClr val="3A1766">
                  <a:alpha val="64706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66675"/>
                <a:ext cx="301556" cy="671769"/>
              </a:xfrm>
              <a:prstGeom prst="rect">
                <a:avLst/>
              </a:prstGeom>
            </p:spPr>
            <p:txBody>
              <a:bodyPr lIns="35350" tIns="35350" rIns="35350" bIns="3535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76" name="Freeform 76"/>
          <p:cNvSpPr/>
          <p:nvPr/>
        </p:nvSpPr>
        <p:spPr>
          <a:xfrm rot="-2223032" flipV="1">
            <a:off x="13493549" y="8348307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649166"/>
                </a:moveTo>
                <a:lnTo>
                  <a:pt x="734558" y="649166"/>
                </a:lnTo>
                <a:lnTo>
                  <a:pt x="734558" y="0"/>
                </a:lnTo>
                <a:lnTo>
                  <a:pt x="0" y="0"/>
                </a:lnTo>
                <a:lnTo>
                  <a:pt x="0" y="64916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7" name="Freeform 77"/>
          <p:cNvSpPr/>
          <p:nvPr/>
        </p:nvSpPr>
        <p:spPr>
          <a:xfrm rot="-145746">
            <a:off x="13436693" y="6635098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0"/>
                </a:moveTo>
                <a:lnTo>
                  <a:pt x="734558" y="0"/>
                </a:lnTo>
                <a:lnTo>
                  <a:pt x="734558" y="649166"/>
                </a:lnTo>
                <a:lnTo>
                  <a:pt x="0" y="649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8" name="Freeform 78"/>
          <p:cNvSpPr/>
          <p:nvPr/>
        </p:nvSpPr>
        <p:spPr>
          <a:xfrm rot="-2700000" flipH="1">
            <a:off x="3467088" y="7616576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734558" y="0"/>
                </a:moveTo>
                <a:lnTo>
                  <a:pt x="0" y="0"/>
                </a:lnTo>
                <a:lnTo>
                  <a:pt x="0" y="649166"/>
                </a:lnTo>
                <a:lnTo>
                  <a:pt x="734558" y="649166"/>
                </a:lnTo>
                <a:lnTo>
                  <a:pt x="7345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9" name="Freeform 79"/>
          <p:cNvSpPr/>
          <p:nvPr/>
        </p:nvSpPr>
        <p:spPr>
          <a:xfrm rot="988735">
            <a:off x="13537978" y="2649440"/>
            <a:ext cx="734558" cy="649166"/>
          </a:xfrm>
          <a:custGeom>
            <a:avLst/>
            <a:gdLst/>
            <a:ahLst/>
            <a:cxnLst/>
            <a:rect l="l" t="t" r="r" b="b"/>
            <a:pathLst>
              <a:path w="734558" h="649166">
                <a:moveTo>
                  <a:pt x="0" y="0"/>
                </a:moveTo>
                <a:lnTo>
                  <a:pt x="734558" y="0"/>
                </a:lnTo>
                <a:lnTo>
                  <a:pt x="734558" y="649166"/>
                </a:lnTo>
                <a:lnTo>
                  <a:pt x="0" y="649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A462410CD56DE409D35DCD76E6FA1BD" ma:contentTypeVersion="14" ma:contentTypeDescription="Creare un nuovo documento." ma:contentTypeScope="" ma:versionID="17e0880e065b665d3066d2c52b3dbf17">
  <xsd:schema xmlns:xsd="http://www.w3.org/2001/XMLSchema" xmlns:xs="http://www.w3.org/2001/XMLSchema" xmlns:p="http://schemas.microsoft.com/office/2006/metadata/properties" xmlns:ns3="0b554e1a-8ede-4f09-b381-8ebbf73b2498" xmlns:ns4="72690750-1f99-4697-a264-b825559d0597" targetNamespace="http://schemas.microsoft.com/office/2006/metadata/properties" ma:root="true" ma:fieldsID="9531f342b6decb59c069145c0f6e2fcf" ns3:_="" ns4:_="">
    <xsd:import namespace="0b554e1a-8ede-4f09-b381-8ebbf73b2498"/>
    <xsd:import namespace="72690750-1f99-4697-a264-b825559d05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554e1a-8ede-4f09-b381-8ebbf73b24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90750-1f99-4697-a264-b825559d0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554e1a-8ede-4f09-b381-8ebbf73b2498" xsi:nil="true"/>
  </documentManagement>
</p:properties>
</file>

<file path=customXml/itemProps1.xml><?xml version="1.0" encoding="utf-8"?>
<ds:datastoreItem xmlns:ds="http://schemas.openxmlformats.org/officeDocument/2006/customXml" ds:itemID="{248515FA-28E1-410B-BD54-C8ECB689A4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554e1a-8ede-4f09-b381-8ebbf73b2498"/>
    <ds:schemaRef ds:uri="72690750-1f99-4697-a264-b825559d0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AE1946-5EA4-4B79-989D-5F14CA4CDC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F35781-C93B-4E2A-BA76-E7194012D3C3}">
  <ds:schemaRefs>
    <ds:schemaRef ds:uri="0b554e1a-8ede-4f09-b381-8ebbf73b2498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2690750-1f99-4697-a264-b825559d059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418</Words>
  <Application>Microsoft Office PowerPoint</Application>
  <PresentationFormat>Personalizzato</PresentationFormat>
  <Paragraphs>79</Paragraphs>
  <Slides>13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Calibri</vt:lpstr>
      <vt:lpstr>Poppins Ultra-Bold</vt:lpstr>
      <vt:lpstr>Poppins</vt:lpstr>
      <vt:lpstr>League Spartan</vt:lpstr>
      <vt:lpstr>Poppins Bold</vt:lpstr>
      <vt:lpstr>Poppins Semi-Bold</vt:lpstr>
      <vt:lpstr>Poppins Medium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creator>Markab</dc:creator>
  <cp:lastModifiedBy>Mario Massone</cp:lastModifiedBy>
  <cp:revision>13</cp:revision>
  <dcterms:created xsi:type="dcterms:W3CDTF">2006-08-16T00:00:00Z</dcterms:created>
  <dcterms:modified xsi:type="dcterms:W3CDTF">2024-06-28T14:03:23Z</dcterms:modified>
  <dc:identifier>DAGGhWHNxFw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0x0101008A462410CD56DE409D35DCD76E6FA1BD</vt:lpwstr>
  </property>
</Properties>
</file>