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BBD6A-2905-4DC7-938B-8D3AC5AF7A52}" v="62" dt="2026-01-13T10:35:51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5068-E679-49DA-AA75-8D31081F685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D7FB-DB21-4D95-A76A-52AD6B73F5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6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92B7B-8C79-4CE6-664D-C9C902BCA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D29500-D104-38CD-5544-F14FC0271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96CA26-9A82-F8D0-1633-177B2614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F39ED6-AFA0-8081-63F8-1968B3FC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075D77-B2F9-22C4-5E49-0E00274D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1DF3B-526E-DFE6-2187-BC54C792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4452D4-F70B-1108-D31D-2D5EEA17E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BE2772-5F13-EB23-F479-7CF9877C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9248EC-12C8-F8A1-E7F8-7E3280B6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54129-7B91-315B-ED87-6D45784C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CF7999-104B-520F-240F-1DA4279B8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0DFA94-5C24-B3BB-5CFA-7524607F2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392359-2311-8AB6-C70E-73285A3B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25AE33-ED68-9654-2204-EB8F53CC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075A0F-5907-4352-EF57-FE2ED57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3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/>
              <a:t>INSERT YOUR</a:t>
            </a:r>
            <a:br>
              <a:rPr lang="it-IT" dirty="0"/>
            </a:br>
            <a:r>
              <a:rPr lang="it-IT" dirty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/>
              <a:t>INSERT YOUR</a:t>
            </a:r>
            <a:br>
              <a:rPr lang="it-IT" dirty="0"/>
            </a:br>
            <a:r>
              <a:rPr lang="it-IT" dirty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0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/>
              <a:t>SECTION </a:t>
            </a:r>
            <a:br>
              <a:rPr lang="it-IT" dirty="0"/>
            </a:br>
            <a:r>
              <a:rPr lang="it-IT" dirty="0"/>
              <a:t>SLIDE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CHART FOR IMPORTANT </a:t>
            </a:r>
            <a:br>
              <a:rPr lang="de-DE" dirty="0"/>
            </a:br>
            <a:r>
              <a:rPr lang="de-DE" dirty="0"/>
              <a:t>POINTS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9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9911D-4669-396A-68FB-57DFFDA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8A5C5-4C50-C1DF-2126-F16BEEB1A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2CD5BC-7259-7E94-C0E6-5FA2659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DCF73E-3E14-C111-80A6-04404575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94880E-2E22-1D2D-A9AB-E0BC8F30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9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77" y="6311793"/>
            <a:ext cx="482043" cy="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04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4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1728D-3D7F-A193-6082-355E00A8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B64996-2B3B-647E-F8D3-8D8CDABC7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9530CD-1E91-4CEC-40F9-5D2A65F0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568B8-9F43-C925-4FAD-1E31B533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6FFB7-82CD-ABD5-82D8-73BBE384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2330E-2911-A2B8-7651-30616BE1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EA4D1C-1FB9-8329-2293-9E02A4893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00D770-27D5-D02B-6AB5-031301D26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CE2DEB-A556-41A3-8AD9-C15FB42F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2C7DA0-8DE3-AFD2-5285-5A86CC70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988D79-D895-7325-5901-6043CEE3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D0FC6-13CC-F45B-A774-A221BE5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7C929E-65A1-2813-3C64-9E060352C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13FAAE-694D-A4EB-D4BE-11483FB62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E038D6-36D7-EEF2-A56E-57EE1151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E4A20C-2720-AB33-780B-9EB8C9DB4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95B351-E8D2-02E7-121C-FA22D65A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044DBF-7C22-0CD8-670F-8049F713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0ACD8F-C40E-6988-2947-0AF516D8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D55A1-688C-BA84-A210-E66668E2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6B778E-0A6E-6773-FF0C-A88CA8C4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DBC952-8414-4E43-58BF-A37546DF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AD5A25-878C-8528-051E-6F757AB5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F99721-F9BC-1392-3D3A-E3D04248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C1E235-EC88-9F7D-A261-9F7AAF58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444853-E6F5-E666-3833-ECB6B05A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60B3B-63BF-DEB2-39B5-EB216968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4E7A5-1C2C-BD4A-717C-02FC360D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D7C364-622C-C569-E79F-9AFD4411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38AB5-5EED-F6B0-5C9D-BDB040EA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18B86B-15EA-012F-3DAD-1351E75D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63D70C-AB12-F170-3003-7F2964BC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FF43B-502F-48A8-A071-0F3F858F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7D468D5-17B8-5F88-EE67-571661ABE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7947FD-BF12-DA60-9435-8ADCF76E8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E4CEA5-EA07-EAE8-5704-B488EAA6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A96DB3-7F5B-FADA-3004-7FB162D4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10CAA2-0372-6C59-510E-CD9C8EA7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C02B27-92D1-5B0C-8A4E-E63FC184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31E78C-CC84-86C6-5F47-1B86AB5F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7459D1-FD94-D1F1-28B8-EF8CDE817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AF6E-9074-46CE-A3AA-B15823A2AD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CCC3FC-FDB4-C8B5-A7E5-DC27FFE3D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CB29E6-920B-628D-053B-0A274F5C2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C2848-1D57-410B-AFFC-3A0D1D0C83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Fist </a:t>
            </a:r>
            <a:r>
              <a:rPr lang="it-IT" dirty="0" err="1"/>
              <a:t>numbered</a:t>
            </a:r>
            <a:r>
              <a:rPr lang="it-IT"/>
              <a:t> text</a:t>
            </a:r>
            <a:endParaRPr lang="it-IT" dirty="0"/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4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AI </a:t>
            </a:r>
            <a:r>
              <a:rPr lang="it-IT" dirty="0" err="1"/>
              <a:t>Prompting</a:t>
            </a:r>
            <a:r>
              <a:rPr lang="it-IT" dirty="0"/>
              <a:t> &amp; Call center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Tommaso, Quario | Consultant</a:t>
            </a:r>
          </a:p>
        </p:txBody>
      </p:sp>
    </p:spTree>
    <p:extLst>
      <p:ext uri="{BB962C8B-B14F-4D97-AF65-F5344CB8AC3E}">
        <p14:creationId xmlns:p14="http://schemas.microsoft.com/office/powerpoint/2010/main" val="207231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326572" y="1916869"/>
            <a:ext cx="6923314" cy="2589817"/>
          </a:xfrm>
        </p:spPr>
        <p:txBody>
          <a:bodyPr/>
          <a:lstStyle/>
          <a:p>
            <a:pPr lvl="1"/>
            <a:r>
              <a:rPr lang="it-IT" sz="2600" dirty="0"/>
              <a:t>«Quanti morti ci sono nell’Otello?»</a:t>
            </a:r>
          </a:p>
          <a:p>
            <a:endParaRPr lang="it-IT" b="1" dirty="0">
              <a:solidFill>
                <a:srgbClr val="000000"/>
              </a:solidFill>
            </a:endParaRPr>
          </a:p>
          <a:p>
            <a:r>
              <a:rPr lang="it-IT" b="1" dirty="0">
                <a:solidFill>
                  <a:srgbClr val="000000"/>
                </a:solidFill>
              </a:rPr>
              <a:t>ChatGPT: </a:t>
            </a:r>
            <a:r>
              <a:rPr lang="it-IT" dirty="0">
                <a:solidFill>
                  <a:srgbClr val="000000"/>
                </a:solidFill>
              </a:rPr>
              <a:t>«Nel “Otello” di Shakespeare i personaggi che muoiono sono </a:t>
            </a:r>
            <a:r>
              <a:rPr lang="it-IT" b="1" dirty="0">
                <a:solidFill>
                  <a:srgbClr val="000000"/>
                </a:solidFill>
              </a:rPr>
              <a:t>cinque</a:t>
            </a:r>
            <a:r>
              <a:rPr lang="it-IT" dirty="0">
                <a:solidFill>
                  <a:srgbClr val="000000"/>
                </a:solidFill>
              </a:rPr>
              <a:t>.»</a:t>
            </a:r>
          </a:p>
          <a:p>
            <a:r>
              <a:rPr lang="it-IT" b="1" dirty="0" err="1">
                <a:solidFill>
                  <a:srgbClr val="000000"/>
                </a:solidFill>
              </a:rPr>
              <a:t>Copilot</a:t>
            </a:r>
            <a:r>
              <a:rPr lang="it-IT" b="1" dirty="0">
                <a:solidFill>
                  <a:srgbClr val="000000"/>
                </a:solidFill>
              </a:rPr>
              <a:t>: </a:t>
            </a:r>
            <a:r>
              <a:rPr lang="it-IT" dirty="0">
                <a:solidFill>
                  <a:srgbClr val="000000"/>
                </a:solidFill>
              </a:rPr>
              <a:t>«Morti in scena nella tragedia: tipicamente </a:t>
            </a:r>
            <a:r>
              <a:rPr lang="it-IT" b="1" dirty="0">
                <a:solidFill>
                  <a:srgbClr val="000000"/>
                </a:solidFill>
              </a:rPr>
              <a:t>4</a:t>
            </a:r>
            <a:r>
              <a:rPr lang="it-IT" dirty="0">
                <a:solidFill>
                  <a:srgbClr val="000000"/>
                </a:solidFill>
              </a:rPr>
              <a:t>»</a:t>
            </a:r>
          </a:p>
          <a:p>
            <a:r>
              <a:rPr lang="it-IT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L’esempio di Otello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B2CE5-671F-04CE-B4AA-FE349B20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48" y="1371597"/>
            <a:ext cx="4792752" cy="47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F7F2AFF6-848D-E365-930B-A84163EAAEEC}"/>
              </a:ext>
            </a:extLst>
          </p:cNvPr>
          <p:cNvSpPr txBox="1">
            <a:spLocks/>
          </p:cNvSpPr>
          <p:nvPr/>
        </p:nvSpPr>
        <p:spPr>
          <a:xfrm>
            <a:off x="1287553" y="4779349"/>
            <a:ext cx="4993504" cy="505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it-IT" sz="2600" b="1" dirty="0"/>
              <a:t>La mia domanda è ambigua</a:t>
            </a: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3E4F374E-8940-6202-3317-E70FF6FA585A}"/>
              </a:ext>
            </a:extLst>
          </p:cNvPr>
          <p:cNvSpPr txBox="1">
            <a:spLocks/>
          </p:cNvSpPr>
          <p:nvPr/>
        </p:nvSpPr>
        <p:spPr>
          <a:xfrm>
            <a:off x="1574505" y="5366695"/>
            <a:ext cx="4419599" cy="380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/>
                </a:solidFill>
              </a:rPr>
              <a:t>Va interpretata</a:t>
            </a:r>
          </a:p>
        </p:txBody>
      </p:sp>
    </p:spTree>
    <p:extLst>
      <p:ext uri="{BB962C8B-B14F-4D97-AF65-F5344CB8AC3E}">
        <p14:creationId xmlns:p14="http://schemas.microsoft.com/office/powerpoint/2010/main" val="207814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F6DF-EED7-5685-E556-B424EE1F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A95531D-E5D3-ADE9-07B1-1AFAF744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Il </a:t>
            </a:r>
            <a:r>
              <a:rPr lang="it-IT" dirty="0" err="1">
                <a:solidFill>
                  <a:srgbClr val="000000"/>
                </a:solidFill>
              </a:rPr>
              <a:t>prompting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A19F1BDB-71F5-48B4-E74C-EF235A58A8B7}"/>
              </a:ext>
            </a:extLst>
          </p:cNvPr>
          <p:cNvSpPr txBox="1">
            <a:spLocks/>
          </p:cNvSpPr>
          <p:nvPr/>
        </p:nvSpPr>
        <p:spPr>
          <a:xfrm>
            <a:off x="-301906" y="1555757"/>
            <a:ext cx="11691260" cy="505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chemeClr val="tx2"/>
                </a:solidFill>
              </a:rPr>
              <a:t>È una competenza operativa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utile a usare l’AI come uno strumento efficace</a:t>
            </a:r>
          </a:p>
          <a:p>
            <a:pPr lvl="1" algn="ctr"/>
            <a:endParaRPr lang="it-IT" sz="2600" b="1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47B79E2D-DDB1-EBB4-980B-28C07AF8050B}"/>
              </a:ext>
            </a:extLst>
          </p:cNvPr>
          <p:cNvSpPr txBox="1">
            <a:spLocks/>
          </p:cNvSpPr>
          <p:nvPr/>
        </p:nvSpPr>
        <p:spPr>
          <a:xfrm>
            <a:off x="250370" y="2410138"/>
            <a:ext cx="11691260" cy="505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dirty="0">
                <a:solidFill>
                  <a:schemeClr val="tx2"/>
                </a:solidFill>
              </a:rPr>
              <a:t>Simile a scrivere/leggere un ticket fatto bene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algn="ctr"/>
            <a:endParaRPr lang="it-IT" sz="2600" b="1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0818A19-4EE9-4A61-D6C0-D90C87560632}"/>
              </a:ext>
            </a:extLst>
          </p:cNvPr>
          <p:cNvSpPr/>
          <p:nvPr/>
        </p:nvSpPr>
        <p:spPr>
          <a:xfrm>
            <a:off x="765137" y="3505368"/>
            <a:ext cx="2707406" cy="28413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it-IT" sz="2800" dirty="0">
                <a:solidFill>
                  <a:schemeClr val="bg1"/>
                </a:solidFill>
              </a:rPr>
              <a:t>Velocità</a:t>
            </a:r>
          </a:p>
          <a:p>
            <a:pPr algn="ctr">
              <a:spcBef>
                <a:spcPts val="1200"/>
              </a:spcBef>
            </a:pPr>
            <a:r>
              <a:rPr lang="it-IT" dirty="0">
                <a:solidFill>
                  <a:schemeClr val="bg1"/>
                </a:solidFill>
              </a:rPr>
              <a:t>Se l’AI vi dà un output già strutturato, vi riduce tempi di scrittura, di ricerca e di riformulazione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F5A0A33-71CB-FED9-92A0-178BE0556A07}"/>
              </a:ext>
            </a:extLst>
          </p:cNvPr>
          <p:cNvSpPr/>
          <p:nvPr/>
        </p:nvSpPr>
        <p:spPr>
          <a:xfrm>
            <a:off x="4742297" y="3505368"/>
            <a:ext cx="2707406" cy="28413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it-IT" sz="2800" dirty="0">
                <a:solidFill>
                  <a:schemeClr val="bg1"/>
                </a:solidFill>
              </a:rPr>
              <a:t>Qualità e coerenza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Tono, </a:t>
            </a:r>
            <a:r>
              <a:rPr lang="en-US" dirty="0" err="1">
                <a:solidFill>
                  <a:schemeClr val="bg1"/>
                </a:solidFill>
              </a:rPr>
              <a:t>chiarezza</a:t>
            </a:r>
            <a:r>
              <a:rPr lang="en-US" dirty="0">
                <a:solidFill>
                  <a:schemeClr val="bg1"/>
                </a:solidFill>
              </a:rPr>
              <a:t>, rispetto delle policy, rispetto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tempi, </a:t>
            </a:r>
            <a:r>
              <a:rPr lang="en-US" dirty="0" err="1">
                <a:solidFill>
                  <a:schemeClr val="bg1"/>
                </a:solidFill>
              </a:rPr>
              <a:t>riduzione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passaggi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92EB027-4FEE-BE56-8DBE-C56B8526BE21}"/>
              </a:ext>
            </a:extLst>
          </p:cNvPr>
          <p:cNvSpPr/>
          <p:nvPr/>
        </p:nvSpPr>
        <p:spPr>
          <a:xfrm>
            <a:off x="8719457" y="3505368"/>
            <a:ext cx="2707406" cy="28413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it-IT" sz="2800" dirty="0">
                <a:solidFill>
                  <a:schemeClr val="bg1"/>
                </a:solidFill>
              </a:rPr>
              <a:t>Sicurezza</a:t>
            </a:r>
          </a:p>
          <a:p>
            <a:pPr algn="ctr">
              <a:spcBef>
                <a:spcPts val="1200"/>
              </a:spcBef>
            </a:pPr>
            <a:r>
              <a:rPr lang="en-US" dirty="0" err="1">
                <a:solidFill>
                  <a:schemeClr val="bg1"/>
                </a:solidFill>
              </a:rPr>
              <a:t>Perché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l’AI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bravissima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suonare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convincente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110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BD92-7747-2154-B3F3-51350C3F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D60E7DA-D9D4-33FA-2038-C56BD901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Regole per un buon prompt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7812736A-22C3-B65A-4717-2377288E64B6}"/>
              </a:ext>
            </a:extLst>
          </p:cNvPr>
          <p:cNvSpPr txBox="1">
            <a:spLocks/>
          </p:cNvSpPr>
          <p:nvPr/>
        </p:nvSpPr>
        <p:spPr>
          <a:xfrm>
            <a:off x="765138" y="1272724"/>
            <a:ext cx="3382320" cy="505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chemeClr val="tx2"/>
                </a:solidFill>
              </a:rPr>
              <a:t>5 regole d’oro:</a:t>
            </a:r>
            <a:endParaRPr lang="it-IT" sz="2600" b="1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24BC236-BA85-91EC-8D17-43B01628D5C5}"/>
              </a:ext>
            </a:extLst>
          </p:cNvPr>
          <p:cNvSpPr txBox="1">
            <a:spLocks/>
          </p:cNvSpPr>
          <p:nvPr/>
        </p:nvSpPr>
        <p:spPr>
          <a:xfrm>
            <a:off x="903514" y="1952084"/>
            <a:ext cx="10967948" cy="4263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chemeClr val="tx2"/>
                </a:solidFill>
              </a:rPr>
              <a:t>Ruolo: chi sei? </a:t>
            </a:r>
            <a:r>
              <a:rPr lang="en-US" sz="2000" dirty="0"/>
              <a:t>Tipo: </a:t>
            </a:r>
            <a:r>
              <a:rPr lang="it-IT" sz="2000" i="1" dirty="0"/>
              <a:t>“Agisci come assistente di un operatore customer care”</a:t>
            </a:r>
            <a:r>
              <a:rPr lang="en-US" sz="2000" dirty="0"/>
              <a:t>. Orienta il </a:t>
            </a:r>
            <a:r>
              <a:rPr lang="en-US" sz="2000" dirty="0" err="1"/>
              <a:t>linguaggio</a:t>
            </a:r>
            <a:r>
              <a:rPr lang="en-US" sz="2000" dirty="0"/>
              <a:t> e il </a:t>
            </a:r>
            <a:r>
              <a:rPr lang="en-US" sz="2000" dirty="0" err="1"/>
              <a:t>livello</a:t>
            </a:r>
            <a:r>
              <a:rPr lang="en-US" sz="2000" dirty="0"/>
              <a:t> di cautela</a:t>
            </a:r>
          </a:p>
          <a:p>
            <a:pPr marL="514350" lvl="0" indent="-51435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Obiettivo</a:t>
            </a:r>
            <a:r>
              <a:rPr lang="en-US" sz="2400" b="1" dirty="0">
                <a:solidFill>
                  <a:schemeClr val="tx2"/>
                </a:solidFill>
              </a:rPr>
              <a:t>: Che </a:t>
            </a:r>
            <a:r>
              <a:rPr lang="en-US" sz="2400" b="1" dirty="0" err="1">
                <a:solidFill>
                  <a:schemeClr val="tx2"/>
                </a:solidFill>
              </a:rPr>
              <a:t>cosa</a:t>
            </a:r>
            <a:r>
              <a:rPr lang="en-US" sz="2400" b="1" dirty="0">
                <a:solidFill>
                  <a:schemeClr val="tx2"/>
                </a:solidFill>
              </a:rPr>
              <a:t> devo </a:t>
            </a:r>
            <a:r>
              <a:rPr lang="en-US" sz="2400" b="1" dirty="0" err="1">
                <a:solidFill>
                  <a:schemeClr val="tx2"/>
                </a:solidFill>
              </a:rPr>
              <a:t>ottenere</a:t>
            </a:r>
            <a:r>
              <a:rPr lang="en-US" sz="2400" b="1" dirty="0">
                <a:solidFill>
                  <a:schemeClr val="tx2"/>
                </a:solidFill>
              </a:rPr>
              <a:t>? </a:t>
            </a:r>
            <a:r>
              <a:rPr lang="it-IT" i="1" dirty="0"/>
              <a:t>“</a:t>
            </a:r>
            <a:r>
              <a:rPr lang="it-IT" sz="2000" i="1" dirty="0"/>
              <a:t>Devo rispondere al cliente</a:t>
            </a:r>
            <a:r>
              <a:rPr lang="it-IT" sz="2000" dirty="0"/>
              <a:t>”</a:t>
            </a:r>
            <a:r>
              <a:rPr lang="en-US" sz="2000" dirty="0"/>
              <a:t>, </a:t>
            </a:r>
            <a:r>
              <a:rPr lang="en-US" sz="2000" dirty="0" err="1"/>
              <a:t>oppure</a:t>
            </a:r>
            <a:r>
              <a:rPr lang="en-US" sz="2000" dirty="0"/>
              <a:t> </a:t>
            </a:r>
            <a:r>
              <a:rPr lang="it-IT" sz="2000" dirty="0"/>
              <a:t>“</a:t>
            </a:r>
            <a:r>
              <a:rPr lang="it-IT" sz="2000" i="1" dirty="0"/>
              <a:t>Devo classificare il caso</a:t>
            </a:r>
            <a:r>
              <a:rPr lang="it-IT" sz="2000" dirty="0"/>
              <a:t>”</a:t>
            </a:r>
            <a:r>
              <a:rPr lang="en-US" sz="2000" dirty="0"/>
              <a:t>, </a:t>
            </a:r>
            <a:r>
              <a:rPr lang="en-US" sz="2000" dirty="0" err="1"/>
              <a:t>oppure</a:t>
            </a:r>
            <a:r>
              <a:rPr lang="en-US" sz="2000" dirty="0"/>
              <a:t> </a:t>
            </a:r>
            <a:r>
              <a:rPr lang="it-IT" sz="2000" dirty="0"/>
              <a:t>“</a:t>
            </a:r>
            <a:r>
              <a:rPr lang="it-IT" sz="2000" i="1" dirty="0"/>
              <a:t>Devo preparare una sintesi per escalation</a:t>
            </a:r>
            <a:r>
              <a:rPr lang="it-IT" sz="2000" dirty="0"/>
              <a:t>”</a:t>
            </a:r>
            <a:r>
              <a:rPr lang="en-US" sz="2000" dirty="0"/>
              <a:t>. </a:t>
            </a:r>
            <a:r>
              <a:rPr lang="en-US" sz="2000" dirty="0" err="1"/>
              <a:t>Perché</a:t>
            </a:r>
            <a:r>
              <a:rPr lang="en-US" sz="2000" dirty="0"/>
              <a:t> se non </a:t>
            </a:r>
            <a:r>
              <a:rPr lang="en-US" sz="2000" dirty="0" err="1"/>
              <a:t>dite</a:t>
            </a:r>
            <a:r>
              <a:rPr lang="en-US" sz="2000" dirty="0"/>
              <a:t> </a:t>
            </a:r>
            <a:r>
              <a:rPr lang="en-US" sz="2000" dirty="0" err="1"/>
              <a:t>l’obiettivo</a:t>
            </a:r>
            <a:r>
              <a:rPr lang="en-US" sz="2000" dirty="0"/>
              <a:t>, </a:t>
            </a:r>
            <a:r>
              <a:rPr lang="en-US" sz="2000" dirty="0" err="1"/>
              <a:t>l’AI</a:t>
            </a:r>
            <a:r>
              <a:rPr lang="en-US" sz="2000" dirty="0"/>
              <a:t> </a:t>
            </a:r>
            <a:r>
              <a:rPr lang="en-US" sz="2000" dirty="0" err="1"/>
              <a:t>sceglie</a:t>
            </a:r>
            <a:r>
              <a:rPr lang="en-US" sz="2000" dirty="0"/>
              <a:t> un </a:t>
            </a:r>
            <a:r>
              <a:rPr lang="en-US" sz="2000" dirty="0" err="1"/>
              <a:t>obiettivo</a:t>
            </a:r>
            <a:r>
              <a:rPr lang="en-US" sz="2000" dirty="0"/>
              <a:t> al </a:t>
            </a:r>
            <a:r>
              <a:rPr lang="en-US" sz="2000" dirty="0" err="1"/>
              <a:t>posto</a:t>
            </a:r>
            <a:r>
              <a:rPr lang="en-US" sz="2000" dirty="0"/>
              <a:t> vostro</a:t>
            </a:r>
          </a:p>
          <a:p>
            <a:pPr marL="514350" indent="-51435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chemeClr val="tx2"/>
                </a:solidFill>
              </a:rPr>
              <a:t>Contesto</a:t>
            </a:r>
            <a:r>
              <a:rPr lang="en-US" sz="2400" b="1" dirty="0">
                <a:solidFill>
                  <a:schemeClr val="tx2"/>
                </a:solidFill>
              </a:rPr>
              <a:t>: “Cosa </a:t>
            </a:r>
            <a:r>
              <a:rPr lang="en-US" sz="2400" b="1" dirty="0" err="1">
                <a:solidFill>
                  <a:schemeClr val="tx2"/>
                </a:solidFill>
              </a:rPr>
              <a:t>sai</a:t>
            </a:r>
            <a:r>
              <a:rPr lang="en-US" sz="2400" b="1" dirty="0">
                <a:solidFill>
                  <a:schemeClr val="tx2"/>
                </a:solidFill>
              </a:rPr>
              <a:t> del </a:t>
            </a:r>
            <a:r>
              <a:rPr lang="en-US" sz="2400" b="1" dirty="0" err="1">
                <a:solidFill>
                  <a:schemeClr val="tx2"/>
                </a:solidFill>
              </a:rPr>
              <a:t>caso</a:t>
            </a:r>
            <a:r>
              <a:rPr lang="en-US" sz="2400" b="1" dirty="0">
                <a:solidFill>
                  <a:schemeClr val="tx2"/>
                </a:solidFill>
              </a:rPr>
              <a:t>?” </a:t>
            </a:r>
            <a:r>
              <a:rPr lang="en-US" sz="2000" dirty="0"/>
              <a:t>non serve </a:t>
            </a:r>
            <a:r>
              <a:rPr lang="en-US" sz="2000" dirty="0" err="1"/>
              <a:t>raccontare</a:t>
            </a:r>
            <a:r>
              <a:rPr lang="en-US" sz="2000" dirty="0"/>
              <a:t> </a:t>
            </a:r>
            <a:r>
              <a:rPr lang="en-US" sz="2000" dirty="0" err="1"/>
              <a:t>tutto</a:t>
            </a:r>
            <a:r>
              <a:rPr lang="en-US" sz="2000" dirty="0"/>
              <a:t>, serve </a:t>
            </a:r>
            <a:r>
              <a:rPr lang="en-US" sz="2000" dirty="0" err="1"/>
              <a:t>raccontare</a:t>
            </a:r>
            <a:r>
              <a:rPr lang="en-US" sz="2000" dirty="0"/>
              <a:t>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cambia </a:t>
            </a:r>
            <a:r>
              <a:rPr lang="en-US" sz="2000" dirty="0" err="1"/>
              <a:t>davvero</a:t>
            </a:r>
            <a:r>
              <a:rPr lang="en-US" sz="2000" dirty="0"/>
              <a:t> la </a:t>
            </a:r>
            <a:r>
              <a:rPr lang="en-US" sz="2000" dirty="0" err="1"/>
              <a:t>risposta</a:t>
            </a:r>
            <a:r>
              <a:rPr lang="en-US" sz="2000" dirty="0"/>
              <a:t>. Canale, </a:t>
            </a:r>
            <a:r>
              <a:rPr lang="en-US" sz="2000" dirty="0" err="1"/>
              <a:t>emozione</a:t>
            </a:r>
            <a:r>
              <a:rPr lang="en-US" sz="2000" dirty="0"/>
              <a:t> del </a:t>
            </a:r>
            <a:r>
              <a:rPr lang="en-US" sz="2000" dirty="0" err="1"/>
              <a:t>cliente</a:t>
            </a:r>
            <a:r>
              <a:rPr lang="en-US" sz="2000" dirty="0"/>
              <a:t>, </a:t>
            </a:r>
            <a:r>
              <a:rPr lang="en-US" sz="2000" dirty="0" err="1"/>
              <a:t>vincoli</a:t>
            </a:r>
            <a:r>
              <a:rPr lang="en-US" sz="2000" dirty="0"/>
              <a:t> di </a:t>
            </a:r>
            <a:r>
              <a:rPr lang="en-US" sz="2000" dirty="0" err="1"/>
              <a:t>servizio</a:t>
            </a:r>
            <a:r>
              <a:rPr lang="en-US" sz="2000" dirty="0"/>
              <a:t>, </a:t>
            </a:r>
            <a:r>
              <a:rPr lang="en-US" sz="2000" dirty="0" err="1"/>
              <a:t>prodotto</a:t>
            </a:r>
            <a:r>
              <a:rPr lang="en-US" sz="2000" dirty="0"/>
              <a:t>, </a:t>
            </a:r>
            <a:r>
              <a:rPr lang="en-US" sz="2000" dirty="0" err="1"/>
              <a:t>cronologia</a:t>
            </a:r>
            <a:r>
              <a:rPr lang="en-US" sz="2000" dirty="0"/>
              <a:t>,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è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stato</a:t>
            </a:r>
            <a:r>
              <a:rPr lang="en-US" sz="2000" dirty="0"/>
              <a:t> </a:t>
            </a:r>
            <a:r>
              <a:rPr lang="en-US" sz="2000" dirty="0" err="1"/>
              <a:t>fatto</a:t>
            </a:r>
            <a:endParaRPr lang="en-US" sz="2000" dirty="0"/>
          </a:p>
          <a:p>
            <a:pPr marL="514350" lvl="0" indent="-51435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</a:rPr>
              <a:t>Vincoli: </a:t>
            </a:r>
            <a:r>
              <a:rPr lang="en-US" sz="2000" dirty="0" err="1"/>
              <a:t>tono</a:t>
            </a:r>
            <a:r>
              <a:rPr lang="en-US" sz="2000" dirty="0"/>
              <a:t>, </a:t>
            </a:r>
            <a:r>
              <a:rPr lang="en-US" sz="2000" dirty="0" err="1"/>
              <a:t>lunghezza</a:t>
            </a:r>
            <a:r>
              <a:rPr lang="en-US" sz="2000" dirty="0"/>
              <a:t>, policy, e </a:t>
            </a:r>
            <a:r>
              <a:rPr lang="en-US" sz="2000" dirty="0" err="1"/>
              <a:t>soprattutto</a:t>
            </a:r>
            <a:r>
              <a:rPr lang="en-US" sz="2000" dirty="0"/>
              <a:t> </a:t>
            </a:r>
            <a:r>
              <a:rPr lang="en-US" sz="2000" dirty="0" err="1"/>
              <a:t>cosa</a:t>
            </a:r>
            <a:r>
              <a:rPr lang="en-US" sz="2000" dirty="0"/>
              <a:t> non </a:t>
            </a:r>
            <a:r>
              <a:rPr lang="en-US" sz="2000" dirty="0" err="1"/>
              <a:t>deve</a:t>
            </a:r>
            <a:r>
              <a:rPr lang="en-US" sz="2000" dirty="0"/>
              <a:t> fare: </a:t>
            </a:r>
            <a:r>
              <a:rPr lang="it-IT" sz="2000" dirty="0"/>
              <a:t>“</a:t>
            </a:r>
            <a:r>
              <a:rPr lang="it-IT" sz="2000" i="1" dirty="0"/>
              <a:t>non promettere rimborsi</a:t>
            </a:r>
            <a:r>
              <a:rPr lang="it-IT" sz="2000" dirty="0"/>
              <a:t>”</a:t>
            </a:r>
            <a:r>
              <a:rPr lang="en-US" sz="2000" dirty="0"/>
              <a:t>, </a:t>
            </a:r>
            <a:r>
              <a:rPr lang="it-IT" sz="2000" dirty="0"/>
              <a:t>“</a:t>
            </a:r>
            <a:r>
              <a:rPr lang="it-IT" sz="2000" i="1" dirty="0"/>
              <a:t>non citare informazioni non presenti</a:t>
            </a:r>
            <a:r>
              <a:rPr lang="it-IT" sz="2000" dirty="0"/>
              <a:t>”</a:t>
            </a:r>
            <a:r>
              <a:rPr lang="en-US" sz="2000" dirty="0"/>
              <a:t>, </a:t>
            </a:r>
            <a:r>
              <a:rPr lang="it-IT" sz="2000" dirty="0"/>
              <a:t>“</a:t>
            </a:r>
            <a:r>
              <a:rPr lang="it-IT" sz="2000" i="1" dirty="0"/>
              <a:t>se manca un dato, fai domande</a:t>
            </a:r>
            <a:r>
              <a:rPr lang="it-IT" sz="2000" dirty="0"/>
              <a:t>”</a:t>
            </a:r>
          </a:p>
          <a:p>
            <a:pPr marL="514350" lvl="0" indent="-51435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chemeClr val="tx2"/>
                </a:solidFill>
              </a:rPr>
              <a:t>Formato: </a:t>
            </a:r>
            <a:r>
              <a:rPr lang="en-US" sz="2000" dirty="0"/>
              <a:t>come </a:t>
            </a:r>
            <a:r>
              <a:rPr lang="en-US" sz="2000" dirty="0" err="1"/>
              <a:t>voglio</a:t>
            </a:r>
            <a:r>
              <a:rPr lang="en-US" sz="2000" dirty="0"/>
              <a:t> </a:t>
            </a:r>
            <a:r>
              <a:rPr lang="en-US" sz="2000" dirty="0" err="1"/>
              <a:t>l’output</a:t>
            </a:r>
            <a:r>
              <a:rPr lang="en-US" sz="2000" dirty="0"/>
              <a:t>. Bullet, checklist, </a:t>
            </a:r>
            <a:r>
              <a:rPr lang="en-US" sz="2000" dirty="0" err="1"/>
              <a:t>scaletta</a:t>
            </a:r>
            <a:r>
              <a:rPr lang="en-US" sz="2000" dirty="0"/>
              <a:t>, script da </a:t>
            </a:r>
            <a:r>
              <a:rPr lang="en-US" sz="2000" dirty="0" err="1"/>
              <a:t>leggere</a:t>
            </a:r>
            <a:r>
              <a:rPr lang="en-US" sz="2000" dirty="0"/>
              <a:t>, </a:t>
            </a:r>
            <a:r>
              <a:rPr lang="en-US" sz="2000" dirty="0" err="1"/>
              <a:t>tabella</a:t>
            </a:r>
            <a:r>
              <a:rPr lang="en-US" sz="2000" dirty="0"/>
              <a:t> con </a:t>
            </a:r>
            <a:r>
              <a:rPr lang="en-US" sz="2000" dirty="0" err="1"/>
              <a:t>opzioni</a:t>
            </a:r>
            <a:endParaRPr lang="en-US" sz="2000" dirty="0"/>
          </a:p>
          <a:p>
            <a:pPr lvl="0" defTabSz="914400">
              <a:spcBef>
                <a:spcPts val="0"/>
              </a:spcBef>
              <a:spcAft>
                <a:spcPts val="1200"/>
              </a:spcAft>
              <a:defRPr/>
            </a:pPr>
            <a:endParaRPr 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171287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D3E0-C44D-3639-1317-C63CA174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E34CAD4-7A0B-B077-3B7A-AA0B22D3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Alcuni prompt utili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5867F90-F7B8-6B84-8351-05F0189D5C75}"/>
              </a:ext>
            </a:extLst>
          </p:cNvPr>
          <p:cNvSpPr/>
          <p:nvPr/>
        </p:nvSpPr>
        <p:spPr>
          <a:xfrm>
            <a:off x="515134" y="1910372"/>
            <a:ext cx="11161731" cy="14206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“Agisci come assistente di un operatore customer care. Scrivi una risposta in italiano, tono professionale ed empatico, massimo 90 secondi lettura. Struttura obbligatoria: 1) riconosci il problema, 2) empatia/scuse, 3) cosa posso fare subito, 4) quali informazioni mi servono, 5) tempi e prossimo passo. Non promettere rimborsi né esiti certi. Caso: cliente arrabbiato, fattura più alta del solito, ha già contattato una volta.”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5D2C6E-13EE-0B49-FFFF-699BF09A8A37}"/>
              </a:ext>
            </a:extLst>
          </p:cNvPr>
          <p:cNvSpPr/>
          <p:nvPr/>
        </p:nvSpPr>
        <p:spPr>
          <a:xfrm>
            <a:off x="515134" y="4265662"/>
            <a:ext cx="11161731" cy="101942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“Riassumi in 5 bullet la richiesta del cliente. Poi indica: categoria e sotto-categoria, urgenza con motivazione, e prossima azione consigliata. Se mancano dati, elenca le 3 domande minime da fare.”</a:t>
            </a: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16F7BE9A-6443-B7B0-2932-AF01D7CBCA2D}"/>
              </a:ext>
            </a:extLst>
          </p:cNvPr>
          <p:cNvSpPr txBox="1">
            <a:spLocks/>
          </p:cNvSpPr>
          <p:nvPr/>
        </p:nvSpPr>
        <p:spPr>
          <a:xfrm>
            <a:off x="515134" y="1496715"/>
            <a:ext cx="5145437" cy="413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/>
              <a:t>Prompt per generare una risposta:</a:t>
            </a: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4C96B131-4A08-6A25-0683-FDE2E1748739}"/>
              </a:ext>
            </a:extLst>
          </p:cNvPr>
          <p:cNvSpPr txBox="1">
            <a:spLocks/>
          </p:cNvSpPr>
          <p:nvPr/>
        </p:nvSpPr>
        <p:spPr>
          <a:xfrm>
            <a:off x="515134" y="3852004"/>
            <a:ext cx="5657066" cy="413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/>
              <a:t>Prompt per riassumere e classificare:</a:t>
            </a:r>
          </a:p>
        </p:txBody>
      </p:sp>
    </p:spTree>
    <p:extLst>
      <p:ext uri="{BB962C8B-B14F-4D97-AF65-F5344CB8AC3E}">
        <p14:creationId xmlns:p14="http://schemas.microsoft.com/office/powerpoint/2010/main" val="291115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6FC3-35CB-9CC2-6BDC-A6435242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864441A-BB6A-8F64-B450-74CD92F7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Alcuni prompt utili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5B587B5-68B2-5815-0D68-11EF4C18E30C}"/>
              </a:ext>
            </a:extLst>
          </p:cNvPr>
          <p:cNvSpPr/>
          <p:nvPr/>
        </p:nvSpPr>
        <p:spPr>
          <a:xfrm>
            <a:off x="515134" y="1910372"/>
            <a:ext cx="11161731" cy="105054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“Fammi massimo 6 domande per arrivare a una diagnosi. Per ogni domanda dimmi perché la fai e come la risposta orienta la soluzione. Alla fine proponi 2–3 cause probabili e i passi successivi.”</a:t>
            </a: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2A6ACE75-FC00-F4D9-1610-40BA71F05F5B}"/>
              </a:ext>
            </a:extLst>
          </p:cNvPr>
          <p:cNvSpPr txBox="1">
            <a:spLocks/>
          </p:cNvSpPr>
          <p:nvPr/>
        </p:nvSpPr>
        <p:spPr>
          <a:xfrm>
            <a:off x="515134" y="1496715"/>
            <a:ext cx="5145437" cy="413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/>
              <a:t>Prompt di </a:t>
            </a:r>
            <a:r>
              <a:rPr lang="it-IT" sz="2400" b="1" dirty="0" err="1"/>
              <a:t>troubleshooting</a:t>
            </a:r>
            <a:r>
              <a:rPr lang="it-IT" sz="2400" b="1" dirty="0"/>
              <a:t> guidato: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A9C1C32-2518-FEB9-AF9F-8A52D830CEFD}"/>
              </a:ext>
            </a:extLst>
          </p:cNvPr>
          <p:cNvSpPr/>
          <p:nvPr/>
        </p:nvSpPr>
        <p:spPr>
          <a:xfrm>
            <a:off x="515134" y="3897087"/>
            <a:ext cx="11161731" cy="105054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“Controlla questa risposta come farebbe un QA del call center. Trova promesse implicite, affermazioni non verificabili, rischi di compliance, tono non allineato. Riscrivi in modo più sicuro e chiaro.”</a:t>
            </a: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45DC8BBA-21A1-2FAB-10CA-D440B2EB15ED}"/>
              </a:ext>
            </a:extLst>
          </p:cNvPr>
          <p:cNvSpPr txBox="1">
            <a:spLocks/>
          </p:cNvSpPr>
          <p:nvPr/>
        </p:nvSpPr>
        <p:spPr>
          <a:xfrm>
            <a:off x="515134" y="3483430"/>
            <a:ext cx="6310209" cy="413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/>
              <a:t>Prompt di controllo qualità e compliance:</a:t>
            </a:r>
          </a:p>
        </p:txBody>
      </p:sp>
    </p:spTree>
    <p:extLst>
      <p:ext uri="{BB962C8B-B14F-4D97-AF65-F5344CB8AC3E}">
        <p14:creationId xmlns:p14="http://schemas.microsoft.com/office/powerpoint/2010/main" val="140012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F359-818B-625B-B20C-10FA93FF4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DDE2065-38E4-66DB-323E-2DB405E1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Limiti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B69DA2AC-E9C6-B793-4B65-69CF698FF91F}"/>
              </a:ext>
            </a:extLst>
          </p:cNvPr>
          <p:cNvSpPr txBox="1">
            <a:spLocks/>
          </p:cNvSpPr>
          <p:nvPr/>
        </p:nvSpPr>
        <p:spPr>
          <a:xfrm>
            <a:off x="783892" y="1383004"/>
            <a:ext cx="10624216" cy="505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2133" b="0" i="0" kern="1200" cap="all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0" indent="0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Font typeface="Arial" pitchFamily="34" charset="0"/>
              <a:buNone/>
              <a:defRPr sz="2133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  <a:defRPr lang="it-IT" sz="2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79988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it-IT" sz="2600" b="1" dirty="0" err="1"/>
              <a:t>L’ai</a:t>
            </a:r>
            <a:r>
              <a:rPr lang="it-IT" sz="2600" b="1" dirty="0"/>
              <a:t> non è una fonte</a:t>
            </a:r>
            <a:r>
              <a:rPr lang="it-IT" sz="2600" dirty="0"/>
              <a:t>, </a:t>
            </a:r>
            <a:br>
              <a:rPr lang="it-IT" sz="2600" dirty="0"/>
            </a:br>
            <a:r>
              <a:rPr lang="it-IT" sz="2000" cap="none" dirty="0">
                <a:solidFill>
                  <a:srgbClr val="000000"/>
                </a:solidFill>
                <a:cs typeface="+mn-cs"/>
              </a:rPr>
              <a:t>ma solo un assistente che, di base, non conosce nulla del contesto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3D5DB78-437A-FE2C-24DA-7298803E1972}"/>
              </a:ext>
            </a:extLst>
          </p:cNvPr>
          <p:cNvSpPr/>
          <p:nvPr/>
        </p:nvSpPr>
        <p:spPr>
          <a:xfrm>
            <a:off x="620605" y="2416797"/>
            <a:ext cx="5170593" cy="389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Se mancano informazioni, l’AI deve chiedere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E voi dovete pretendere che faccia domande invece di riempire i vuoti. Questa è la differenza tra un assistente affidabile e un generatore di testi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5B9C557-BDB5-BDBB-8E8F-C97681021A5C}"/>
              </a:ext>
            </a:extLst>
          </p:cNvPr>
          <p:cNvSpPr/>
          <p:nvPr/>
        </p:nvSpPr>
        <p:spPr>
          <a:xfrm>
            <a:off x="6390033" y="2416797"/>
            <a:ext cx="5170593" cy="389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Se il tema è regolato o sensibile, bisogna ancorare l’AI a una base di conoscenza</a:t>
            </a:r>
          </a:p>
          <a:p>
            <a:pPr algn="ctr"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 Cioè: o lavora su una knowledge base, o su policy fornite, o su procedure interne. È un modo di usare l’AI che è molto più “aziendale” e molto meno rischioso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6277-3EA4-FB0D-A61F-AB8DB55E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C1B908A-F4B8-73E6-E077-461CD8450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927754"/>
            <a:ext cx="11364685" cy="2589817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Scrivi il prompt come scriveresti un ticket perfetto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Dichiara sempre obiettivo e formato. </a:t>
            </a:r>
            <a:r>
              <a:rPr lang="it-IT" dirty="0">
                <a:solidFill>
                  <a:srgbClr val="000000"/>
                </a:solidFill>
              </a:rPr>
              <a:t>Cosa devo ottenere e come me lo devi dare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Metti vincoli espliciti, </a:t>
            </a:r>
            <a:r>
              <a:rPr lang="it-IT" dirty="0">
                <a:solidFill>
                  <a:srgbClr val="000000"/>
                </a:solidFill>
              </a:rPr>
              <a:t>soprattutto su ciò che non deve fare: niente promesse, niente invenzioni, niente “dettagli aggiunti”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Obbliga l’AI a fare domande </a:t>
            </a:r>
            <a:r>
              <a:rPr lang="it-IT" dirty="0">
                <a:solidFill>
                  <a:srgbClr val="000000"/>
                </a:solidFill>
              </a:rPr>
              <a:t>se manca qualcosa. È la vostra cintura di sicurezza.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Fai sempre un passaggio domande/risposte: </a:t>
            </a:r>
            <a:r>
              <a:rPr lang="it-IT" dirty="0">
                <a:solidFill>
                  <a:srgbClr val="000000"/>
                </a:solidFill>
              </a:rPr>
              <a:t>o lo fai tu, o lo fai fare all’AI con un secondo prompt, ma non prendere l’output come “vero” solo perché suona bene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619EB0D-B485-2C01-E5E4-8AA06125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Le regole da ricordare</a:t>
            </a:r>
          </a:p>
        </p:txBody>
      </p:sp>
    </p:spTree>
    <p:extLst>
      <p:ext uri="{BB962C8B-B14F-4D97-AF65-F5344CB8AC3E}">
        <p14:creationId xmlns:p14="http://schemas.microsoft.com/office/powerpoint/2010/main" val="158927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1364" y="2855169"/>
            <a:ext cx="9337920" cy="1070860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41364" y="3984649"/>
            <a:ext cx="9337921" cy="438427"/>
          </a:xfrm>
        </p:spPr>
        <p:txBody>
          <a:bodyPr/>
          <a:lstStyle/>
          <a:p>
            <a:r>
              <a:rPr lang="it-IT" dirty="0"/>
              <a:t>t.quario@reply.it</a:t>
            </a:r>
          </a:p>
        </p:txBody>
      </p:sp>
    </p:spTree>
    <p:extLst>
      <p:ext uri="{BB962C8B-B14F-4D97-AF65-F5344CB8AC3E}">
        <p14:creationId xmlns:p14="http://schemas.microsoft.com/office/powerpoint/2010/main" val="2698837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luster Reply PRESENTATION WHITE 16.9">
  <a:themeElements>
    <a:clrScheme name="Impostazioni personalizzate 161">
      <a:dk1>
        <a:srgbClr val="FFFFFF"/>
      </a:dk1>
      <a:lt1>
        <a:srgbClr val="000000"/>
      </a:lt1>
      <a:dk2>
        <a:srgbClr val="053238"/>
      </a:dk2>
      <a:lt2>
        <a:srgbClr val="FA7A04"/>
      </a:lt2>
      <a:accent1>
        <a:srgbClr val="FFC100"/>
      </a:accent1>
      <a:accent2>
        <a:srgbClr val="FA7A04"/>
      </a:accent2>
      <a:accent3>
        <a:srgbClr val="F84901"/>
      </a:accent3>
      <a:accent4>
        <a:srgbClr val="DE0C48"/>
      </a:accent4>
      <a:accent5>
        <a:srgbClr val="BD0196"/>
      </a:accent5>
      <a:accent6>
        <a:srgbClr val="940758"/>
      </a:accent6>
      <a:hlink>
        <a:srgbClr val="16A8BC"/>
      </a:hlink>
      <a:folHlink>
        <a:srgbClr val="138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751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Wingdings</vt:lpstr>
      <vt:lpstr>Tema di Office</vt:lpstr>
      <vt:lpstr>Cluster Reply PRESENTATION WHITE 16.9</vt:lpstr>
      <vt:lpstr>AI Prompting &amp; Call center</vt:lpstr>
      <vt:lpstr>L’esempio di Otello</vt:lpstr>
      <vt:lpstr>Il prompting</vt:lpstr>
      <vt:lpstr>Regole per un buon prompt</vt:lpstr>
      <vt:lpstr>Alcuni prompt utili</vt:lpstr>
      <vt:lpstr>Alcuni prompt utili</vt:lpstr>
      <vt:lpstr>Limiti</vt:lpstr>
      <vt:lpstr>Le regole da ricordare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Quario</dc:creator>
  <cp:lastModifiedBy>Tommaso Quario</cp:lastModifiedBy>
  <cp:revision>1</cp:revision>
  <dcterms:created xsi:type="dcterms:W3CDTF">2026-01-13T09:06:12Z</dcterms:created>
  <dcterms:modified xsi:type="dcterms:W3CDTF">2026-01-13T10:45:28Z</dcterms:modified>
</cp:coreProperties>
</file>