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660" r:id="rId5"/>
    <p:sldMasterId id="2147483688" r:id="rId6"/>
    <p:sldMasterId id="2147483718" r:id="rId7"/>
  </p:sldMasterIdLst>
  <p:notesMasterIdLst>
    <p:notesMasterId r:id="rId14"/>
  </p:notesMasterIdLst>
  <p:sldIdLst>
    <p:sldId id="256" r:id="rId8"/>
    <p:sldId id="258" r:id="rId9"/>
    <p:sldId id="259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03C"/>
    <a:srgbClr val="4D4D4D"/>
    <a:srgbClr val="666666"/>
    <a:srgbClr val="200248"/>
    <a:srgbClr val="1F497D"/>
    <a:srgbClr val="4F81BD"/>
    <a:srgbClr val="EDEDED"/>
    <a:srgbClr val="000000"/>
    <a:srgbClr val="FFFFFF"/>
    <a:srgbClr val="760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3A744A-5B29-496C-8B8F-064ABE4B2F39}" v="1" dt="2025-11-18T10:03:51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0" y="4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FEFC4-5F30-4951-8D10-0A642D9EE1C6}" type="datetimeFigureOut">
              <a:rPr lang="it-IT" smtClean="0"/>
              <a:t>18/11/2025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38FB9-82D6-4CB2-A5B1-7E61B98466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756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884423-79D5-73BE-619E-2D1474320E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33" y="1801849"/>
            <a:ext cx="5914767" cy="827881"/>
          </a:xfrm>
          <a:prstGeom prst="rect">
            <a:avLst/>
          </a:prstGeom>
        </p:spPr>
        <p:txBody>
          <a:bodyPr anchor="t"/>
          <a:lstStyle>
            <a:lvl1pPr algn="l">
              <a:defRPr sz="2200">
                <a:solidFill>
                  <a:srgbClr val="B3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Base Digitale Group S.p.A</a:t>
            </a:r>
            <a:br>
              <a:rPr lang="it-IT"/>
            </a:br>
            <a:r>
              <a:rPr lang="it-IT"/>
              <a:t>Via Leonardo da Vinci, 20 – 50132 Firenze 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15E9052A-FA55-7FC0-70C0-AFE56691BDC6}"/>
              </a:ext>
            </a:extLst>
          </p:cNvPr>
          <p:cNvSpPr txBox="1">
            <a:spLocks/>
          </p:cNvSpPr>
          <p:nvPr userDrawn="1"/>
        </p:nvSpPr>
        <p:spPr>
          <a:xfrm>
            <a:off x="1203798" y="4520357"/>
            <a:ext cx="4113727" cy="4287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48A958F3-9995-B570-C411-FF525C1ED27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316149" y="4485548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info@basedigitalegoup.com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0A9F6C5B-0AC0-ABF0-2A1B-C5E2C398CA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316149" y="3859864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+39 055 9073600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0A98500-526C-2F11-0EBA-68DE8A28BDC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316149" y="5146041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basedigitale.com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0184F42C-C84D-CD9D-B92E-42724BD15BE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316149" y="5771725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Base Digitale Group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81C5380-0C84-1113-9E20-D929CC0C8B60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81233" y="6488026"/>
            <a:ext cx="5914767" cy="225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Partita IVA e Codice Fiscale 07121510486 | Numero REA 681228 |Capitale Sociale 6.625.200 € interamente versato</a:t>
            </a:r>
          </a:p>
        </p:txBody>
      </p:sp>
    </p:spTree>
    <p:extLst>
      <p:ext uri="{BB962C8B-B14F-4D97-AF65-F5344CB8AC3E}">
        <p14:creationId xmlns:p14="http://schemas.microsoft.com/office/powerpoint/2010/main" val="147986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456DCE55-17A6-9318-4173-9740549F60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58424" y="3903847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id="{008F3F53-AB0E-35FD-8032-8C4EA5DF35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 flipH="1">
            <a:off x="6140842" y="3903847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immagine 6">
            <a:extLst>
              <a:ext uri="{FF2B5EF4-FFF2-40B4-BE49-F238E27FC236}">
                <a16:creationId xmlns:a16="http://schemas.microsoft.com/office/drawing/2014/main" id="{EDABB6FC-1995-0AA7-9F05-C1B22AF3DC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V="1">
            <a:off x="4358424" y="2282235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id="{B54C22F6-9F7F-4985-33D0-6711BCBEEF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flipH="1" flipV="1">
            <a:off x="6140842" y="2282235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80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6CB3F33-3CA9-2870-7BF8-D7D12519AC25}"/>
              </a:ext>
            </a:extLst>
          </p:cNvPr>
          <p:cNvSpPr/>
          <p:nvPr userDrawn="1"/>
        </p:nvSpPr>
        <p:spPr>
          <a:xfrm>
            <a:off x="4223735" y="2116048"/>
            <a:ext cx="3764407" cy="376440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76052B">
              <a:alpha val="0"/>
            </a:srgbClr>
          </a:solidFill>
          <a:ln w="149225" cap="sq">
            <a:solidFill>
              <a:srgbClr val="75122C"/>
            </a:solidFill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id="{C12FD402-5166-E3E7-96C9-6A5DD58541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20950" y="2113195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34" name="Segnaposto immagine 32">
            <a:extLst>
              <a:ext uri="{FF2B5EF4-FFF2-40B4-BE49-F238E27FC236}">
                <a16:creationId xmlns:a16="http://schemas.microsoft.com/office/drawing/2014/main" id="{5F2351C0-33B7-FE53-0A5B-3256CCC66D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7374" y="2113195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35" name="Segnaposto immagine 32">
            <a:extLst>
              <a:ext uri="{FF2B5EF4-FFF2-40B4-BE49-F238E27FC236}">
                <a16:creationId xmlns:a16="http://schemas.microsoft.com/office/drawing/2014/main" id="{162667B2-0252-2AF6-5AD5-4414CC3F4E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3734" y="5038680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36" name="Segnaposto immagine 32">
            <a:extLst>
              <a:ext uri="{FF2B5EF4-FFF2-40B4-BE49-F238E27FC236}">
                <a16:creationId xmlns:a16="http://schemas.microsoft.com/office/drawing/2014/main" id="{8E8C58CA-5C28-5E4E-5B4C-9EC71469C42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20950" y="5038680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41" name="Segnaposto immagine 32">
            <a:extLst>
              <a:ext uri="{FF2B5EF4-FFF2-40B4-BE49-F238E27FC236}">
                <a16:creationId xmlns:a16="http://schemas.microsoft.com/office/drawing/2014/main" id="{AA40150B-5BAF-4180-B1DF-D37FD16478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04116" y="3104155"/>
            <a:ext cx="1780092" cy="1780092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94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315" y="2434210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44776" y="2168072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F1F9E7-8932-3093-0BCF-9511D524BE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83315" y="4565379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48E0F3D8-51B3-B00C-4E67-6F7E840DDB0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44776" y="4299241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D0DCD52E-DDC8-5FAD-138D-2DA82654C82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924262" y="2434210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testo 3">
            <a:extLst>
              <a:ext uri="{FF2B5EF4-FFF2-40B4-BE49-F238E27FC236}">
                <a16:creationId xmlns:a16="http://schemas.microsoft.com/office/drawing/2014/main" id="{68C5590F-E81F-18A5-4C04-67770479433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685723" y="2168072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2" name="Segnaposto testo 3">
            <a:extLst>
              <a:ext uri="{FF2B5EF4-FFF2-40B4-BE49-F238E27FC236}">
                <a16:creationId xmlns:a16="http://schemas.microsoft.com/office/drawing/2014/main" id="{038BC429-410E-A130-A156-E421EBA4A3E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24262" y="4565379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3" name="Segnaposto testo 3">
            <a:extLst>
              <a:ext uri="{FF2B5EF4-FFF2-40B4-BE49-F238E27FC236}">
                <a16:creationId xmlns:a16="http://schemas.microsoft.com/office/drawing/2014/main" id="{8AE4C731-6BBF-9865-53FD-55555EBC24F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685723" y="4299241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324552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93492" y="307179"/>
            <a:ext cx="6400848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95424" y="2191872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595423" y="1691951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6B84AEB-6A7C-80C4-C497-8B329ABFC8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595424" y="3869132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119BA06-5E5E-E72B-2DA4-B878160EF9C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95423" y="3369211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7940E9-208D-5BD0-2A32-FBE791CA311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595423" y="5546392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14691A8E-D82B-731D-3C87-9EE02ECE0CB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595422" y="5046471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E0E696AB-6EBB-B7FC-134F-C12DB58BAA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3ED98105-D1CB-BDBA-C5FE-4C34FAC122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48913" y="1691950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E63392B5-9129-996C-2372-99953E43FE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48913" y="3302519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6E50E7E-E4FF-1C40-4045-E835489FCC1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48912" y="4979779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A8489004-16B7-EC2C-8AD9-9814FFD70816}"/>
              </a:ext>
            </a:extLst>
          </p:cNvPr>
          <p:cNvSpPr txBox="1">
            <a:spLocks/>
          </p:cNvSpPr>
          <p:nvPr userDrawn="1"/>
        </p:nvSpPr>
        <p:spPr>
          <a:xfrm>
            <a:off x="6194854" y="6550821"/>
            <a:ext cx="2067823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Documento riservato</a:t>
            </a:r>
          </a:p>
        </p:txBody>
      </p:sp>
      <p:pic>
        <p:nvPicPr>
          <p:cNvPr id="13" name="Object 2">
            <a:extLst>
              <a:ext uri="{FF2B5EF4-FFF2-40B4-BE49-F238E27FC236}">
                <a16:creationId xmlns:a16="http://schemas.microsoft.com/office/drawing/2014/main" id="{8CF584CE-C425-7E17-7876-56B0080AB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4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6486" y="307179"/>
            <a:ext cx="6227854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6486" y="1491656"/>
            <a:ext cx="6227854" cy="4579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E0E696AB-6EBB-B7FC-134F-C12DB58BAA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A8489004-16B7-EC2C-8AD9-9814FFD70816}"/>
              </a:ext>
            </a:extLst>
          </p:cNvPr>
          <p:cNvSpPr txBox="1">
            <a:spLocks/>
          </p:cNvSpPr>
          <p:nvPr userDrawn="1"/>
        </p:nvSpPr>
        <p:spPr>
          <a:xfrm>
            <a:off x="6194854" y="6550821"/>
            <a:ext cx="2067823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Documento riservato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E4DE085D-DF32-1C95-B99A-23A29C49E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6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689876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3" y="1773238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2555833"/>
            <a:ext cx="11681253" cy="3549093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82382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2464903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4" y="3245776"/>
            <a:ext cx="11681252" cy="3664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3776870"/>
            <a:ext cx="11681253" cy="2328056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immagine 5">
            <a:extLst>
              <a:ext uri="{FF2B5EF4-FFF2-40B4-BE49-F238E27FC236}">
                <a16:creationId xmlns:a16="http://schemas.microsoft.com/office/drawing/2014/main" id="{D300F932-4887-22D8-FD14-79AEDA15A5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385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2332886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B5BCCBD-FDE0-FEE3-DABD-A3A3D698D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E05590-8FE4-6F71-3D09-5277B7AF1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759" y="4581052"/>
            <a:ext cx="2669061" cy="1636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2FB461E5-626D-06BB-4474-3C558C01289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9628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444CD052-3A6F-6AA2-8168-A20A0D5517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4313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BF9D4C25-C0F8-2CBD-4E56-7E22755C3E9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74656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8515A06F-8883-4FE2-2CE9-FCD73ED4CA4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64759" y="4101685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BD5F4883-4F79-F5F0-FFD1-D44132FB32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196282" y="409707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7C76C565-5E1A-4BB1-8E50-684092FB7B3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343132" y="409707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7D4C8B51-920A-3CA8-F7B6-B32E3F248F9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374655" y="4097079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E91C30F0-CA19-1417-547F-A70CB6B2E5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1232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423B20D5-7652-4573-97DF-963321CA50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18078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FD8A964B-4AF2-8F6E-D430-36ED720711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4924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BCDE11A1-1B02-D8EA-F92C-E1BF3A1A36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396447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919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2" y="373082"/>
            <a:ext cx="574177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2" y="1352495"/>
            <a:ext cx="3138617" cy="421200"/>
          </a:xfrm>
          <a:prstGeom prst="roundRect">
            <a:avLst/>
          </a:prstGeom>
          <a:solidFill>
            <a:srgbClr val="B3003C"/>
          </a:solidFill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D953DEA-8AD0-8D73-3391-D3C7639B9F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1906684"/>
            <a:ext cx="5675870" cy="173050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7AF39BE-1990-16BE-ED67-05B58D8AB6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55372" y="4490269"/>
            <a:ext cx="5675870" cy="173050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C7D74C1-CCD3-0F93-3D0B-36B2DA4D6DE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55372" y="3937150"/>
            <a:ext cx="3138617" cy="420130"/>
          </a:xfrm>
          <a:prstGeom prst="roundRect">
            <a:avLst/>
          </a:prstGeom>
          <a:solidFill>
            <a:srgbClr val="B3003C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2D5A3EB1-69CD-9976-F1F5-7ED97888F0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79741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57FDAC-34E8-3F33-03EB-4B7E3E3B3F8B}"/>
              </a:ext>
            </a:extLst>
          </p:cNvPr>
          <p:cNvSpPr txBox="1">
            <a:spLocks/>
          </p:cNvSpPr>
          <p:nvPr userDrawn="1"/>
        </p:nvSpPr>
        <p:spPr>
          <a:xfrm>
            <a:off x="2890717" y="6586362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</p:spTree>
    <p:extLst>
      <p:ext uri="{BB962C8B-B14F-4D97-AF65-F5344CB8AC3E}">
        <p14:creationId xmlns:p14="http://schemas.microsoft.com/office/powerpoint/2010/main" val="3294128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1166477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1" y="1442153"/>
            <a:ext cx="11664779" cy="45921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521" y="3751361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573EDBBE-1BC4-B1DF-626F-A53CC76A4B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8804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024AE1D-A36C-8B69-0D8C-72B51C8D468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3489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34714274-5F61-8AF1-4326-BA1A23E5FC0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6418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6521" y="327199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FB390E9-C504-291F-A505-67949C30FD7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188044" y="3267386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AB6CE8BD-8D05-4AA7-6165-1F3B563568E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334894" y="326738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45917C3-F6F1-5677-FEAB-CED9A1B090F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366417" y="326738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E0944940-5A2B-1CB6-DBB1-D693FB687F0B}"/>
              </a:ext>
            </a:extLst>
          </p:cNvPr>
          <p:cNvSpPr/>
          <p:nvPr userDrawn="1"/>
        </p:nvSpPr>
        <p:spPr>
          <a:xfrm>
            <a:off x="133858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Freccia a gallone 2">
            <a:extLst>
              <a:ext uri="{FF2B5EF4-FFF2-40B4-BE49-F238E27FC236}">
                <a16:creationId xmlns:a16="http://schemas.microsoft.com/office/drawing/2014/main" id="{6005F204-21BD-2D9E-2D7F-14525DA59730}"/>
              </a:ext>
            </a:extLst>
          </p:cNvPr>
          <p:cNvSpPr/>
          <p:nvPr userDrawn="1"/>
        </p:nvSpPr>
        <p:spPr>
          <a:xfrm>
            <a:off x="3070647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Freccia a gallone 3">
            <a:extLst>
              <a:ext uri="{FF2B5EF4-FFF2-40B4-BE49-F238E27FC236}">
                <a16:creationId xmlns:a16="http://schemas.microsoft.com/office/drawing/2014/main" id="{FC4F0B69-A493-4D48-6E02-20B53FD14D5F}"/>
              </a:ext>
            </a:extLst>
          </p:cNvPr>
          <p:cNvSpPr/>
          <p:nvPr userDrawn="1"/>
        </p:nvSpPr>
        <p:spPr>
          <a:xfrm>
            <a:off x="6007436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a gallone 18">
            <a:extLst>
              <a:ext uri="{FF2B5EF4-FFF2-40B4-BE49-F238E27FC236}">
                <a16:creationId xmlns:a16="http://schemas.microsoft.com/office/drawing/2014/main" id="{68080EDC-33F7-CD24-18EA-FBCFF452B2FE}"/>
              </a:ext>
            </a:extLst>
          </p:cNvPr>
          <p:cNvSpPr/>
          <p:nvPr userDrawn="1"/>
        </p:nvSpPr>
        <p:spPr>
          <a:xfrm>
            <a:off x="8944225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8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56CF98-0480-4780-23FB-2EAA8A51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F85D92-A764-54CA-F6EB-F526D2BAA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5AE8A8-C96A-FCFE-7BC5-2FB594E68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6A1EBE-EDD5-2279-577D-22D5498F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AA7E-3BBC-4005-9405-78E468C40332}" type="datetimeFigureOut">
              <a:rPr lang="it-IT" smtClean="0"/>
              <a:t>18/11/2025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4DDBF9-CED7-446D-B39C-FB296883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0EBCB5-1994-4294-BA54-FFFC9D0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5C54-70A6-4955-8140-F82F16D9A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75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2" y="373082"/>
            <a:ext cx="5725300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214" y="2257775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117213" y="175785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6B84AEB-6A7C-80C4-C497-8B329ABFC8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17214" y="3935035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119BA06-5E5E-E72B-2DA4-B878160EF9C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117213" y="343511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7940E9-208D-5BD0-2A32-FBE791CA311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117213" y="5612295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14691A8E-D82B-731D-3C87-9EE02ECE0CB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117212" y="511237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3ED98105-D1CB-BDBA-C5FE-4C34FAC122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0703" y="1757853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E63392B5-9129-996C-2372-99953E43FE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0703" y="3368422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6E50E7E-E4FF-1C40-4045-E835489FCC1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0702" y="5045682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16D60CB4-8D5C-1571-4E1D-031FA567E0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79741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81F29FD-285C-D81D-1E08-18B9719DCBCC}"/>
              </a:ext>
            </a:extLst>
          </p:cNvPr>
          <p:cNvSpPr txBox="1">
            <a:spLocks/>
          </p:cNvSpPr>
          <p:nvPr userDrawn="1"/>
        </p:nvSpPr>
        <p:spPr>
          <a:xfrm>
            <a:off x="2890717" y="6586362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</p:spTree>
    <p:extLst>
      <p:ext uri="{BB962C8B-B14F-4D97-AF65-F5344CB8AC3E}">
        <p14:creationId xmlns:p14="http://schemas.microsoft.com/office/powerpoint/2010/main" val="1338464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621956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372" y="1499894"/>
            <a:ext cx="6219568" cy="4497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16D60CB4-8D5C-1571-4E1D-031FA567E0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79741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81F29FD-285C-D81D-1E08-18B9719DCBCC}"/>
              </a:ext>
            </a:extLst>
          </p:cNvPr>
          <p:cNvSpPr txBox="1">
            <a:spLocks/>
          </p:cNvSpPr>
          <p:nvPr userDrawn="1"/>
        </p:nvSpPr>
        <p:spPr>
          <a:xfrm>
            <a:off x="2890717" y="6586362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</p:spTree>
    <p:extLst>
      <p:ext uri="{BB962C8B-B14F-4D97-AF65-F5344CB8AC3E}">
        <p14:creationId xmlns:p14="http://schemas.microsoft.com/office/powerpoint/2010/main" val="3215857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145841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456DCE55-17A6-9318-4173-9740549F60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58424" y="3903847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id="{008F3F53-AB0E-35FD-8032-8C4EA5DF35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 flipH="1">
            <a:off x="6140842" y="3903847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immagine 6">
            <a:extLst>
              <a:ext uri="{FF2B5EF4-FFF2-40B4-BE49-F238E27FC236}">
                <a16:creationId xmlns:a16="http://schemas.microsoft.com/office/drawing/2014/main" id="{EDABB6FC-1995-0AA7-9F05-C1B22AF3DC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V="1">
            <a:off x="4358424" y="2282235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id="{B54C22F6-9F7F-4985-33D0-6711BCBEEF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flipH="1" flipV="1">
            <a:off x="6140842" y="2282235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077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6CB3F33-3CA9-2870-7BF8-D7D12519AC25}"/>
              </a:ext>
            </a:extLst>
          </p:cNvPr>
          <p:cNvSpPr/>
          <p:nvPr userDrawn="1"/>
        </p:nvSpPr>
        <p:spPr>
          <a:xfrm>
            <a:off x="4223735" y="2116048"/>
            <a:ext cx="3764407" cy="376440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666666">
              <a:alpha val="0"/>
            </a:srgbClr>
          </a:solidFill>
          <a:ln w="149225" cap="sq">
            <a:solidFill>
              <a:srgbClr val="666666"/>
            </a:solidFill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id="{C12FD402-5166-E3E7-96C9-6A5DD58541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20950" y="2113195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34" name="Segnaposto immagine 32">
            <a:extLst>
              <a:ext uri="{FF2B5EF4-FFF2-40B4-BE49-F238E27FC236}">
                <a16:creationId xmlns:a16="http://schemas.microsoft.com/office/drawing/2014/main" id="{5F2351C0-33B7-FE53-0A5B-3256CCC66D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7374" y="2113195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35" name="Segnaposto immagine 32">
            <a:extLst>
              <a:ext uri="{FF2B5EF4-FFF2-40B4-BE49-F238E27FC236}">
                <a16:creationId xmlns:a16="http://schemas.microsoft.com/office/drawing/2014/main" id="{162667B2-0252-2AF6-5AD5-4414CC3F4E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3734" y="5038680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36" name="Segnaposto immagine 32">
            <a:extLst>
              <a:ext uri="{FF2B5EF4-FFF2-40B4-BE49-F238E27FC236}">
                <a16:creationId xmlns:a16="http://schemas.microsoft.com/office/drawing/2014/main" id="{8E8C58CA-5C28-5E4E-5B4C-9EC71469C42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20950" y="5038680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41" name="Segnaposto immagine 32">
            <a:extLst>
              <a:ext uri="{FF2B5EF4-FFF2-40B4-BE49-F238E27FC236}">
                <a16:creationId xmlns:a16="http://schemas.microsoft.com/office/drawing/2014/main" id="{AA40150B-5BAF-4180-B1DF-D37FD16478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04116" y="3104155"/>
            <a:ext cx="1780092" cy="1780092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947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315" y="2434210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44776" y="2168072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F1F9E7-8932-3093-0BCF-9511D524BE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83315" y="4565379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48E0F3D8-51B3-B00C-4E67-6F7E840DDB0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44776" y="4299241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D0DCD52E-DDC8-5FAD-138D-2DA82654C82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924262" y="2434210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testo 3">
            <a:extLst>
              <a:ext uri="{FF2B5EF4-FFF2-40B4-BE49-F238E27FC236}">
                <a16:creationId xmlns:a16="http://schemas.microsoft.com/office/drawing/2014/main" id="{68C5590F-E81F-18A5-4C04-67770479433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685723" y="2168072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2" name="Segnaposto testo 3">
            <a:extLst>
              <a:ext uri="{FF2B5EF4-FFF2-40B4-BE49-F238E27FC236}">
                <a16:creationId xmlns:a16="http://schemas.microsoft.com/office/drawing/2014/main" id="{038BC429-410E-A130-A156-E421EBA4A3E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24262" y="4565379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3" name="Segnaposto testo 3">
            <a:extLst>
              <a:ext uri="{FF2B5EF4-FFF2-40B4-BE49-F238E27FC236}">
                <a16:creationId xmlns:a16="http://schemas.microsoft.com/office/drawing/2014/main" id="{8AE4C731-6BBF-9865-53FD-55555EBC24F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685723" y="4299241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1794874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12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9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5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689876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3" y="1773238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2555833"/>
            <a:ext cx="11681253" cy="3549093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83891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49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9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40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26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29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54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9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689876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24364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2332886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B5BCCBD-FDE0-FEE3-DABD-A3A3D698D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E05590-8FE4-6F71-3D09-5277B7AF1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759" y="4581052"/>
            <a:ext cx="2669061" cy="1636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2FB461E5-626D-06BB-4474-3C558C01289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9628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444CD052-3A6F-6AA2-8168-A20A0D5517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4313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BF9D4C25-C0F8-2CBD-4E56-7E22755C3E9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74656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8515A06F-8883-4FE2-2CE9-FCD73ED4CA4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64759" y="4101685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BD5F4883-4F79-F5F0-FFD1-D44132FB32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196282" y="409707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7C76C565-5E1A-4BB1-8E50-684092FB7B3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343132" y="409707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7D4C8B51-920A-3CA8-F7B6-B32E3F248F9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374655" y="4097079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E91C30F0-CA19-1417-547F-A70CB6B2E5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1232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423B20D5-7652-4573-97DF-963321CA50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18078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FD8A964B-4AF2-8F6E-D430-36ED720711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4924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BCDE11A1-1B02-D8EA-F92C-E1BF3A1A36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396447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04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2464903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4" y="3245776"/>
            <a:ext cx="11681252" cy="3664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3776870"/>
            <a:ext cx="11681253" cy="2328056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B5BCCBD-FDE0-FEE3-DABD-A3A3D698D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80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1166477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1" y="1442153"/>
            <a:ext cx="11664779" cy="45921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521" y="3751361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573EDBBE-1BC4-B1DF-626F-A53CC76A4B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8804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024AE1D-A36C-8B69-0D8C-72B51C8D468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3489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34714274-5F61-8AF1-4326-BA1A23E5FC0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6418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6521" y="327199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FB390E9-C504-291F-A505-67949C30FD7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188044" y="3267386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AB6CE8BD-8D05-4AA7-6165-1F3B563568E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334894" y="326738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45917C3-F6F1-5677-FEAB-CED9A1B090F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366417" y="326738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D95A87-6272-C3FF-982F-6FDC687C08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2994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2C79BA34-8BC8-15C2-7B8C-A7775755FE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09840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Segnaposto immagine 2">
            <a:extLst>
              <a:ext uri="{FF2B5EF4-FFF2-40B4-BE49-F238E27FC236}">
                <a16:creationId xmlns:a16="http://schemas.microsoft.com/office/drawing/2014/main" id="{7CCFDE44-252C-A531-EA4B-B915114AB1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56686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24245B58-A766-1646-8C93-71E8064E72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388209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47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1166477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1" y="1442153"/>
            <a:ext cx="11664779" cy="45921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521" y="3751361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573EDBBE-1BC4-B1DF-626F-A53CC76A4B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8804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024AE1D-A36C-8B69-0D8C-72B51C8D468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3489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34714274-5F61-8AF1-4326-BA1A23E5FC0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6418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6521" y="327199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FB390E9-C504-291F-A505-67949C30FD7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188044" y="3267386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AB6CE8BD-8D05-4AA7-6165-1F3B563568E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334894" y="326738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45917C3-F6F1-5677-FEAB-CED9A1B090F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366417" y="326738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Freccia a gallone 3">
            <a:extLst>
              <a:ext uri="{FF2B5EF4-FFF2-40B4-BE49-F238E27FC236}">
                <a16:creationId xmlns:a16="http://schemas.microsoft.com/office/drawing/2014/main" id="{FB799C37-C71B-B210-EF2D-33F0873A7A54}"/>
              </a:ext>
            </a:extLst>
          </p:cNvPr>
          <p:cNvSpPr/>
          <p:nvPr userDrawn="1"/>
        </p:nvSpPr>
        <p:spPr>
          <a:xfrm>
            <a:off x="133858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a gallone 18">
            <a:extLst>
              <a:ext uri="{FF2B5EF4-FFF2-40B4-BE49-F238E27FC236}">
                <a16:creationId xmlns:a16="http://schemas.microsoft.com/office/drawing/2014/main" id="{E68BC390-23F6-1ADC-382B-689E3D2DD4F5}"/>
              </a:ext>
            </a:extLst>
          </p:cNvPr>
          <p:cNvSpPr/>
          <p:nvPr userDrawn="1"/>
        </p:nvSpPr>
        <p:spPr>
          <a:xfrm>
            <a:off x="3070647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a gallone 19">
            <a:extLst>
              <a:ext uri="{FF2B5EF4-FFF2-40B4-BE49-F238E27FC236}">
                <a16:creationId xmlns:a16="http://schemas.microsoft.com/office/drawing/2014/main" id="{D93AC9BC-8B33-8869-5EDB-5CC53A3BFBF2}"/>
              </a:ext>
            </a:extLst>
          </p:cNvPr>
          <p:cNvSpPr/>
          <p:nvPr userDrawn="1"/>
        </p:nvSpPr>
        <p:spPr>
          <a:xfrm>
            <a:off x="6007436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Freccia a gallone 20">
            <a:extLst>
              <a:ext uri="{FF2B5EF4-FFF2-40B4-BE49-F238E27FC236}">
                <a16:creationId xmlns:a16="http://schemas.microsoft.com/office/drawing/2014/main" id="{FC18EE0E-3802-6FB1-AE5E-91612EF1EF1A}"/>
              </a:ext>
            </a:extLst>
          </p:cNvPr>
          <p:cNvSpPr/>
          <p:nvPr userDrawn="1"/>
        </p:nvSpPr>
        <p:spPr>
          <a:xfrm>
            <a:off x="8944225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6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173951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7" Type="http://schemas.openxmlformats.org/officeDocument/2006/relationships/image" Target="../media/image14.sv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sv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3BC3C96F-9455-6EC6-4425-63EE8FCBC7D2}"/>
              </a:ext>
            </a:extLst>
          </p:cNvPr>
          <p:cNvSpPr/>
          <p:nvPr userDrawn="1"/>
        </p:nvSpPr>
        <p:spPr>
          <a:xfrm>
            <a:off x="248328" y="245326"/>
            <a:ext cx="3022094" cy="866392"/>
          </a:xfrm>
          <a:custGeom>
            <a:avLst/>
            <a:gdLst/>
            <a:ahLst/>
            <a:cxnLst/>
            <a:rect l="l" t="t" r="r" b="b"/>
            <a:pathLst>
              <a:path w="6476675" h="1916846">
                <a:moveTo>
                  <a:pt x="0" y="0"/>
                </a:moveTo>
                <a:lnTo>
                  <a:pt x="6476675" y="0"/>
                </a:lnTo>
                <a:lnTo>
                  <a:pt x="6476675" y="1916846"/>
                </a:lnTo>
                <a:lnTo>
                  <a:pt x="0" y="1916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26D20748-CD27-EEEF-C167-E0C576DE82EC}"/>
              </a:ext>
            </a:extLst>
          </p:cNvPr>
          <p:cNvSpPr/>
          <p:nvPr userDrawn="1"/>
        </p:nvSpPr>
        <p:spPr>
          <a:xfrm>
            <a:off x="507154" y="3865223"/>
            <a:ext cx="416041" cy="416041"/>
          </a:xfrm>
          <a:custGeom>
            <a:avLst/>
            <a:gdLst/>
            <a:ahLst/>
            <a:cxnLst/>
            <a:rect l="l" t="t" r="r" b="b"/>
            <a:pathLst>
              <a:path w="624061" h="624061">
                <a:moveTo>
                  <a:pt x="0" y="0"/>
                </a:moveTo>
                <a:lnTo>
                  <a:pt x="624062" y="0"/>
                </a:lnTo>
                <a:lnTo>
                  <a:pt x="624062" y="624061"/>
                </a:lnTo>
                <a:lnTo>
                  <a:pt x="0" y="624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61618F19-B3FD-B930-121B-90742A51A529}"/>
              </a:ext>
            </a:extLst>
          </p:cNvPr>
          <p:cNvSpPr/>
          <p:nvPr userDrawn="1"/>
        </p:nvSpPr>
        <p:spPr>
          <a:xfrm>
            <a:off x="525024" y="4533808"/>
            <a:ext cx="416041" cy="395759"/>
          </a:xfrm>
          <a:custGeom>
            <a:avLst/>
            <a:gdLst/>
            <a:ahLst/>
            <a:cxnLst/>
            <a:rect l="l" t="t" r="r" b="b"/>
            <a:pathLst>
              <a:path w="624061" h="593638">
                <a:moveTo>
                  <a:pt x="0" y="0"/>
                </a:moveTo>
                <a:lnTo>
                  <a:pt x="624062" y="0"/>
                </a:lnTo>
                <a:lnTo>
                  <a:pt x="624062" y="593638"/>
                </a:lnTo>
                <a:lnTo>
                  <a:pt x="0" y="59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34F13BFC-581F-47C0-52BC-0057B3226B79}"/>
              </a:ext>
            </a:extLst>
          </p:cNvPr>
          <p:cNvSpPr/>
          <p:nvPr userDrawn="1"/>
        </p:nvSpPr>
        <p:spPr>
          <a:xfrm>
            <a:off x="554806" y="5149953"/>
            <a:ext cx="420934" cy="407780"/>
          </a:xfrm>
          <a:custGeom>
            <a:avLst/>
            <a:gdLst/>
            <a:ahLst/>
            <a:cxnLst/>
            <a:rect l="l" t="t" r="r" b="b"/>
            <a:pathLst>
              <a:path w="631401" h="611670">
                <a:moveTo>
                  <a:pt x="0" y="0"/>
                </a:moveTo>
                <a:lnTo>
                  <a:pt x="631401" y="0"/>
                </a:lnTo>
                <a:lnTo>
                  <a:pt x="631401" y="611670"/>
                </a:lnTo>
                <a:lnTo>
                  <a:pt x="0" y="611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17D65D05-06FA-1EE6-56FB-3416585B4331}"/>
              </a:ext>
            </a:extLst>
          </p:cNvPr>
          <p:cNvSpPr/>
          <p:nvPr userDrawn="1"/>
        </p:nvSpPr>
        <p:spPr>
          <a:xfrm>
            <a:off x="569155" y="5791188"/>
            <a:ext cx="406585" cy="406585"/>
          </a:xfrm>
          <a:custGeom>
            <a:avLst/>
            <a:gdLst/>
            <a:ahLst/>
            <a:cxnLst/>
            <a:rect l="l" t="t" r="r" b="b"/>
            <a:pathLst>
              <a:path w="609878" h="609878">
                <a:moveTo>
                  <a:pt x="0" y="0"/>
                </a:moveTo>
                <a:lnTo>
                  <a:pt x="609877" y="0"/>
                </a:lnTo>
                <a:lnTo>
                  <a:pt x="609877" y="609877"/>
                </a:lnTo>
                <a:lnTo>
                  <a:pt x="0" y="609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biLevel thresh="25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1BC0EC6-AA2C-9E18-FD0B-94EE66C3EA3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1523" r="51709" b="-1523"/>
          <a:stretch/>
        </p:blipFill>
        <p:spPr>
          <a:xfrm>
            <a:off x="6422406" y="17121"/>
            <a:ext cx="5769594" cy="6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8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>
            <a:extLst>
              <a:ext uri="{FF2B5EF4-FFF2-40B4-BE49-F238E27FC236}">
                <a16:creationId xmlns:a16="http://schemas.microsoft.com/office/drawing/2014/main" id="{D55DE73C-EC02-C8BE-B132-B1D148FD8582}"/>
              </a:ext>
            </a:extLst>
          </p:cNvPr>
          <p:cNvSpPr/>
          <p:nvPr userDrawn="1"/>
        </p:nvSpPr>
        <p:spPr>
          <a:xfrm>
            <a:off x="10898659" y="6402512"/>
            <a:ext cx="1132526" cy="334095"/>
          </a:xfrm>
          <a:custGeom>
            <a:avLst/>
            <a:gdLst/>
            <a:ahLst/>
            <a:cxnLst/>
            <a:rect l="l" t="t" r="r" b="b"/>
            <a:pathLst>
              <a:path w="3387782" h="999396">
                <a:moveTo>
                  <a:pt x="0" y="0"/>
                </a:moveTo>
                <a:lnTo>
                  <a:pt x="3387782" y="0"/>
                </a:lnTo>
                <a:lnTo>
                  <a:pt x="3387782" y="999395"/>
                </a:lnTo>
                <a:lnTo>
                  <a:pt x="0" y="999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C765DD9-D5AA-F0EF-3DB7-3E7ACF147AF4}"/>
              </a:ext>
            </a:extLst>
          </p:cNvPr>
          <p:cNvSpPr txBox="1">
            <a:spLocks/>
          </p:cNvSpPr>
          <p:nvPr userDrawn="1"/>
        </p:nvSpPr>
        <p:spPr>
          <a:xfrm>
            <a:off x="160815" y="6511186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Documento riservato</a:t>
            </a: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4CCC968A-50E2-E25A-EDA1-37D89D056DDB}"/>
              </a:ext>
            </a:extLst>
          </p:cNvPr>
          <p:cNvSpPr/>
          <p:nvPr userDrawn="1"/>
        </p:nvSpPr>
        <p:spPr>
          <a:xfrm>
            <a:off x="-159242" y="4046948"/>
            <a:ext cx="13065855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5"/>
                </a:lnTo>
                <a:lnTo>
                  <a:pt x="0" y="58796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5">
              <a:alphaModFix amt="24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428373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96" r:id="rId3"/>
    <p:sldLayoutId id="2147483700" r:id="rId4"/>
    <p:sldLayoutId id="2147483684" r:id="rId5"/>
    <p:sldLayoutId id="2147483706" r:id="rId6"/>
    <p:sldLayoutId id="2147483686" r:id="rId7"/>
    <p:sldLayoutId id="2147483703" r:id="rId8"/>
    <p:sldLayoutId id="2147483704" r:id="rId9"/>
    <p:sldLayoutId id="2147483687" r:id="rId10"/>
    <p:sldLayoutId id="2147483699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>
            <a:extLst>
              <a:ext uri="{FF2B5EF4-FFF2-40B4-BE49-F238E27FC236}">
                <a16:creationId xmlns:a16="http://schemas.microsoft.com/office/drawing/2014/main" id="{D55DE73C-EC02-C8BE-B132-B1D148FD8582}"/>
              </a:ext>
            </a:extLst>
          </p:cNvPr>
          <p:cNvSpPr/>
          <p:nvPr userDrawn="1"/>
        </p:nvSpPr>
        <p:spPr>
          <a:xfrm>
            <a:off x="91756" y="6395157"/>
            <a:ext cx="1134000" cy="334800"/>
          </a:xfrm>
          <a:custGeom>
            <a:avLst/>
            <a:gdLst/>
            <a:ahLst/>
            <a:cxnLst/>
            <a:rect l="l" t="t" r="r" b="b"/>
            <a:pathLst>
              <a:path w="3387782" h="999396">
                <a:moveTo>
                  <a:pt x="0" y="0"/>
                </a:moveTo>
                <a:lnTo>
                  <a:pt x="3387782" y="0"/>
                </a:lnTo>
                <a:lnTo>
                  <a:pt x="3387782" y="999395"/>
                </a:lnTo>
                <a:lnTo>
                  <a:pt x="0" y="9993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B3C9D471-5E04-152B-82B4-C6B4386B64AC}"/>
              </a:ext>
            </a:extLst>
          </p:cNvPr>
          <p:cNvSpPr txBox="1">
            <a:spLocks/>
          </p:cNvSpPr>
          <p:nvPr userDrawn="1"/>
        </p:nvSpPr>
        <p:spPr>
          <a:xfrm>
            <a:off x="8211220" y="6562557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CDE68CF7-F420-191B-7209-C0D62CAFF7A4}"/>
              </a:ext>
            </a:extLst>
          </p:cNvPr>
          <p:cNvSpPr/>
          <p:nvPr userDrawn="1"/>
        </p:nvSpPr>
        <p:spPr>
          <a:xfrm>
            <a:off x="-159242" y="4046948"/>
            <a:ext cx="13065855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5"/>
                </a:lnTo>
                <a:lnTo>
                  <a:pt x="0" y="58796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4">
              <a:alphaModFix amt="24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041D2FA2-DE11-F2FC-4FBC-9E39948812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7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5" r:id="rId2"/>
    <p:sldLayoutId id="2147483701" r:id="rId3"/>
    <p:sldLayoutId id="2147483690" r:id="rId4"/>
    <p:sldLayoutId id="2147483691" r:id="rId5"/>
    <p:sldLayoutId id="2147483692" r:id="rId6"/>
    <p:sldLayoutId id="2147483709" r:id="rId7"/>
    <p:sldLayoutId id="2147483693" r:id="rId8"/>
    <p:sldLayoutId id="2147483702" r:id="rId9"/>
    <p:sldLayoutId id="2147483705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10190753-26EC-6611-7203-8F23775F3502}"/>
              </a:ext>
            </a:extLst>
          </p:cNvPr>
          <p:cNvSpPr/>
          <p:nvPr userDrawn="1"/>
        </p:nvSpPr>
        <p:spPr>
          <a:xfrm>
            <a:off x="-159242" y="4046948"/>
            <a:ext cx="13065855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5"/>
                </a:lnTo>
                <a:lnTo>
                  <a:pt x="0" y="58796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3">
              <a:alphaModFix amt="24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19867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501" y="3761237"/>
            <a:ext cx="12760711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4"/>
                </a:lnTo>
                <a:lnTo>
                  <a:pt x="0" y="5879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17703" y="411359"/>
            <a:ext cx="2798453" cy="828234"/>
          </a:xfrm>
          <a:custGeom>
            <a:avLst/>
            <a:gdLst/>
            <a:ahLst/>
            <a:cxnLst/>
            <a:rect l="l" t="t" r="r" b="b"/>
            <a:pathLst>
              <a:path w="4197679" h="1242351">
                <a:moveTo>
                  <a:pt x="0" y="0"/>
                </a:moveTo>
                <a:lnTo>
                  <a:pt x="4197679" y="0"/>
                </a:lnTo>
                <a:lnTo>
                  <a:pt x="4197679" y="1242351"/>
                </a:lnTo>
                <a:lnTo>
                  <a:pt x="0" y="1242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19746" y="2401631"/>
            <a:ext cx="9752509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Architettura</a:t>
            </a:r>
            <a:r>
              <a:rPr lang="en-US" sz="4000" b="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del </a:t>
            </a:r>
            <a:r>
              <a:rPr lang="en-US" sz="4000" b="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Dialogo</a:t>
            </a:r>
            <a:endParaRPr lang="en-US" sz="4000" b="1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55670" y="3295813"/>
            <a:ext cx="10480660" cy="139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it-IT" sz="2666" b="1" dirty="0">
                <a:solidFill>
                  <a:srgbClr val="B3153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AI e CRM per aiutare le aziende a offrire esperienze cliente più reattive, personalizzate e sostenibili.</a:t>
            </a:r>
            <a:endParaRPr lang="en-US" sz="2666" b="1" dirty="0">
              <a:solidFill>
                <a:srgbClr val="B3153F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61399-1BFD-4E72-48DA-6C3F318CA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7D536DD-8290-EFD3-8E50-1176DAFA91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3800" dirty="0">
                <a:solidFill>
                  <a:srgbClr val="181818">
                    <a:alpha val="80000"/>
                  </a:srgbClr>
                </a:solidFill>
                <a:latin typeface="Playfair Display" pitchFamily="34" charset="0"/>
              </a:rPr>
              <a:t>GE.RI. e Base Digitale Group: un percorso di innovazione nel credito</a:t>
            </a:r>
            <a:endParaRPr lang="it-IT" sz="3750" dirty="0">
              <a:solidFill>
                <a:srgbClr val="181818">
                  <a:alpha val="80000"/>
                </a:srgbClr>
              </a:solidFill>
              <a:latin typeface="Playfair Display" pitchFamily="34" charset="0"/>
            </a:endParaRPr>
          </a:p>
        </p:txBody>
      </p:sp>
      <p:pic>
        <p:nvPicPr>
          <p:cNvPr id="24" name="Object 3">
            <a:extLst>
              <a:ext uri="{FF2B5EF4-FFF2-40B4-BE49-F238E27FC236}">
                <a16:creationId xmlns:a16="http://schemas.microsoft.com/office/drawing/2014/main" id="{48950C99-78D5-38C6-354F-A6C9960A3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7693" y="1627417"/>
            <a:ext cx="1028443" cy="790377"/>
          </a:xfrm>
          <a:prstGeom prst="rect">
            <a:avLst/>
          </a:prstGeom>
        </p:spPr>
      </p:pic>
      <p:sp>
        <p:nvSpPr>
          <p:cNvPr id="25" name="Object 4">
            <a:extLst>
              <a:ext uri="{FF2B5EF4-FFF2-40B4-BE49-F238E27FC236}">
                <a16:creationId xmlns:a16="http://schemas.microsoft.com/office/drawing/2014/main" id="{920F7FA6-66BC-F9CF-814F-6A9941E3F187}"/>
              </a:ext>
            </a:extLst>
          </p:cNvPr>
          <p:cNvSpPr/>
          <p:nvPr/>
        </p:nvSpPr>
        <p:spPr>
          <a:xfrm>
            <a:off x="418853" y="2826325"/>
            <a:ext cx="3404336" cy="4314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RECUPERO CREDITI PER CLIENTI TELCO, UTILITY E BANCARI</a:t>
            </a:r>
            <a:endParaRPr lang="en-US" dirty="0"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58239C32-3CAF-8B5B-038D-320520E16B7C}"/>
              </a:ext>
            </a:extLst>
          </p:cNvPr>
          <p:cNvSpPr/>
          <p:nvPr/>
        </p:nvSpPr>
        <p:spPr>
          <a:xfrm>
            <a:off x="38090" y="3273646"/>
            <a:ext cx="3976877" cy="10113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1"/>
              </a:lnSpc>
              <a:spcBef>
                <a:spcPts val="543"/>
              </a:spcBef>
              <a:buNone/>
            </a:pP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GE.RI. opera nel </a:t>
            </a:r>
            <a:r>
              <a:rPr lang="en-US" sz="1275" kern="0" spc="3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recupero</a:t>
            </a: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75" kern="0" spc="3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crediti</a:t>
            </a: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275" kern="0" spc="3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stragiudiziale</a:t>
            </a: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275" kern="0" spc="3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giudiziale</a:t>
            </a: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per una vasta gamma di clienti, dalle telecomunicazioni ai servizi pubblici e al </a:t>
            </a:r>
            <a:r>
              <a:rPr lang="en-US" sz="1275" kern="0" spc="3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settore</a:t>
            </a: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75" kern="0" spc="3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bancario</a:t>
            </a: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275" kern="0" spc="3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commerciale</a:t>
            </a: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pic>
        <p:nvPicPr>
          <p:cNvPr id="27" name="Object 6">
            <a:extLst>
              <a:ext uri="{FF2B5EF4-FFF2-40B4-BE49-F238E27FC236}">
                <a16:creationId xmlns:a16="http://schemas.microsoft.com/office/drawing/2014/main" id="{72B15130-DA23-EDAA-590F-3F292632D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2832" y="1582774"/>
            <a:ext cx="618970" cy="885604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id="{179C800E-5110-BFC5-3A49-C103318ED300}"/>
              </a:ext>
            </a:extLst>
          </p:cNvPr>
          <p:cNvSpPr/>
          <p:nvPr/>
        </p:nvSpPr>
        <p:spPr>
          <a:xfrm>
            <a:off x="4145054" y="2826325"/>
            <a:ext cx="3760482" cy="2157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PRESENZA INTERNAZIONALE</a:t>
            </a:r>
            <a:endParaRPr lang="en-US" dirty="0"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DCED6176-B5B3-D5C5-731E-FC2E294AEEF1}"/>
              </a:ext>
            </a:extLst>
          </p:cNvPr>
          <p:cNvSpPr/>
          <p:nvPr/>
        </p:nvSpPr>
        <p:spPr>
          <a:xfrm>
            <a:off x="4145054" y="3112400"/>
            <a:ext cx="3760482" cy="7585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1"/>
              </a:lnSpc>
              <a:spcBef>
                <a:spcPts val="543"/>
              </a:spcBef>
              <a:buNone/>
            </a:pP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Fondata nel 1994, GE.RI. è oggi presente in 5 paesi europei: Italia, Francia, Spagna, Germania e Romania.</a:t>
            </a:r>
            <a:endParaRPr lang="en-US" dirty="0"/>
          </a:p>
        </p:txBody>
      </p:sp>
      <p:pic>
        <p:nvPicPr>
          <p:cNvPr id="30" name="Object 9">
            <a:extLst>
              <a:ext uri="{FF2B5EF4-FFF2-40B4-BE49-F238E27FC236}">
                <a16:creationId xmlns:a16="http://schemas.microsoft.com/office/drawing/2014/main" id="{43365E03-D9A7-FCDA-55CD-13F2BE23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8561" y="1593944"/>
            <a:ext cx="999875" cy="847513"/>
          </a:xfrm>
          <a:prstGeom prst="rect">
            <a:avLst/>
          </a:prstGeom>
        </p:spPr>
      </p:pic>
      <p:sp>
        <p:nvSpPr>
          <p:cNvPr id="31" name="Object 10">
            <a:extLst>
              <a:ext uri="{FF2B5EF4-FFF2-40B4-BE49-F238E27FC236}">
                <a16:creationId xmlns:a16="http://schemas.microsoft.com/office/drawing/2014/main" id="{3D798E2B-5937-A09D-384B-00AB79CBEB5B}"/>
              </a:ext>
            </a:extLst>
          </p:cNvPr>
          <p:cNvSpPr/>
          <p:nvPr/>
        </p:nvSpPr>
        <p:spPr>
          <a:xfrm>
            <a:off x="8085990" y="2826325"/>
            <a:ext cx="3687158" cy="4314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buNone/>
            </a:pPr>
            <a:r>
              <a:rPr lang="en-US" sz="1260" b="1" kern="0" spc="126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SFIDA: MODERNIZZARE LA PIATTAFORMA TELEFONICA</a:t>
            </a:r>
            <a:endParaRPr lang="en-US" dirty="0"/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B786F03F-DFA2-348B-735C-822A7C39EA17}"/>
              </a:ext>
            </a:extLst>
          </p:cNvPr>
          <p:cNvSpPr/>
          <p:nvPr/>
        </p:nvSpPr>
        <p:spPr>
          <a:xfrm>
            <a:off x="8085990" y="3328147"/>
            <a:ext cx="3687158" cy="10113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1"/>
              </a:lnSpc>
              <a:spcBef>
                <a:spcPts val="543"/>
              </a:spcBef>
              <a:buNone/>
            </a:pPr>
            <a:r>
              <a:rPr lang="en-US" sz="1275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GE.RI. deve sostituire una piattaforma telefonica obsoleta, integrata con il sistema di recupero crediti, per supportare un'operatività più avanzata e scalabile.</a:t>
            </a:r>
            <a:endParaRPr lang="en-US" dirty="0"/>
          </a:p>
        </p:txBody>
      </p:sp>
      <p:pic>
        <p:nvPicPr>
          <p:cNvPr id="33" name="Object 1">
            <a:extLst>
              <a:ext uri="{FF2B5EF4-FFF2-40B4-BE49-F238E27FC236}">
                <a16:creationId xmlns:a16="http://schemas.microsoft.com/office/drawing/2014/main" id="{8ACB0A53-FA85-1797-0411-C6E4C5550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76181" cy="17997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AD1599-86B3-2C04-40E9-C3469333B004}"/>
              </a:ext>
            </a:extLst>
          </p:cNvPr>
          <p:cNvSpPr txBox="1"/>
          <p:nvPr/>
        </p:nvSpPr>
        <p:spPr>
          <a:xfrm>
            <a:off x="526973" y="4664137"/>
            <a:ext cx="111380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progetto nasce dall’esigenza di modernizzare l’infrastruttura tecnologica per sostenere un business in continua evoluzione ed espansione internazionale, favorendo nuovi scenari di sviluppo e una crescita costante orientata all’innovazione.</a:t>
            </a:r>
          </a:p>
        </p:txBody>
      </p:sp>
    </p:spTree>
    <p:extLst>
      <p:ext uri="{BB962C8B-B14F-4D97-AF65-F5344CB8AC3E}">
        <p14:creationId xmlns:p14="http://schemas.microsoft.com/office/powerpoint/2010/main" val="68548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2E95F-0458-F092-DB66-B91886108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">
            <a:extLst>
              <a:ext uri="{FF2B5EF4-FFF2-40B4-BE49-F238E27FC236}">
                <a16:creationId xmlns:a16="http://schemas.microsoft.com/office/drawing/2014/main" id="{A62AB32B-709C-B81B-3A98-576ECFDD0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6181" cy="1799775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A9FF564C-ED45-B487-4D25-8BE1AC934711}"/>
              </a:ext>
            </a:extLst>
          </p:cNvPr>
          <p:cNvSpPr/>
          <p:nvPr/>
        </p:nvSpPr>
        <p:spPr>
          <a:xfrm>
            <a:off x="476131" y="422566"/>
            <a:ext cx="7338527" cy="1014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94"/>
              </a:lnSpc>
              <a:buNone/>
            </a:pPr>
            <a:r>
              <a:rPr lang="it-IT" sz="3750" dirty="0">
                <a:solidFill>
                  <a:srgbClr val="181818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Un progetto costruito insieme, passo dopo passo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87153E68-AFB3-2947-A3B7-F604D7F2DDB8}"/>
              </a:ext>
            </a:extLst>
          </p:cNvPr>
          <p:cNvSpPr/>
          <p:nvPr/>
        </p:nvSpPr>
        <p:spPr>
          <a:xfrm>
            <a:off x="476131" y="2064428"/>
            <a:ext cx="5523119" cy="1656000"/>
          </a:xfrm>
          <a:prstGeom prst="rect">
            <a:avLst/>
          </a:prstGeom>
          <a:solidFill>
            <a:srgbClr val="004F98">
              <a:alpha val="30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052A994D-644D-78B9-5B49-A3998E0507B1}"/>
              </a:ext>
            </a:extLst>
          </p:cNvPr>
          <p:cNvSpPr/>
          <p:nvPr/>
        </p:nvSpPr>
        <p:spPr>
          <a:xfrm>
            <a:off x="6189702" y="2064428"/>
            <a:ext cx="5523119" cy="1656000"/>
          </a:xfrm>
          <a:prstGeom prst="rect">
            <a:avLst/>
          </a:prstGeom>
          <a:solidFill>
            <a:srgbClr val="2896BB">
              <a:alpha val="30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319DE33A-2AEC-A701-EE15-E1E07BFDACF4}"/>
              </a:ext>
            </a:extLst>
          </p:cNvPr>
          <p:cNvSpPr/>
          <p:nvPr/>
        </p:nvSpPr>
        <p:spPr>
          <a:xfrm>
            <a:off x="476131" y="3907616"/>
            <a:ext cx="5523119" cy="1656000"/>
          </a:xfrm>
          <a:prstGeom prst="rect">
            <a:avLst/>
          </a:prstGeom>
          <a:solidFill>
            <a:srgbClr val="9AD2CB">
              <a:alpha val="30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C4371387-0AF8-EFFE-0B09-213E1C0F1DD8}"/>
              </a:ext>
            </a:extLst>
          </p:cNvPr>
          <p:cNvSpPr/>
          <p:nvPr/>
        </p:nvSpPr>
        <p:spPr>
          <a:xfrm>
            <a:off x="6189702" y="3907616"/>
            <a:ext cx="5523119" cy="1656000"/>
          </a:xfrm>
          <a:prstGeom prst="rect">
            <a:avLst/>
          </a:prstGeom>
          <a:solidFill>
            <a:srgbClr val="CB934C">
              <a:alpha val="30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A100DD8B-C469-BC14-E92E-978CE99C41A3}"/>
              </a:ext>
            </a:extLst>
          </p:cNvPr>
          <p:cNvSpPr/>
          <p:nvPr/>
        </p:nvSpPr>
        <p:spPr>
          <a:xfrm>
            <a:off x="761810" y="2326458"/>
            <a:ext cx="3297317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785" b="1" kern="0" spc="179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Implementazione</a:t>
            </a:r>
            <a:r>
              <a:rPr lang="en-US" sz="1785" b="1" kern="0" spc="179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85" b="1" kern="0" spc="179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graduale</a:t>
            </a:r>
            <a:endParaRPr lang="en-US" sz="1785" b="1" kern="0" spc="179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8E1F6DEF-0621-4A1B-AB62-87144600C138}"/>
              </a:ext>
            </a:extLst>
          </p:cNvPr>
          <p:cNvSpPr/>
          <p:nvPr/>
        </p:nvSpPr>
        <p:spPr>
          <a:xfrm>
            <a:off x="761810" y="2662690"/>
            <a:ext cx="4954810" cy="497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Approccio progressivo per ridurre i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rischi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operativi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testando ogni fase prima di procedere alla successiva e garantendo stabilità continua</a:t>
            </a:r>
            <a:r>
              <a:rPr lang="en-US" sz="12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.</a:t>
            </a:r>
            <a:endParaRPr lang="en-US" sz="1200" dirty="0"/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91FB7168-8964-5C69-8317-EE1E831CD710}"/>
              </a:ext>
            </a:extLst>
          </p:cNvPr>
          <p:cNvSpPr/>
          <p:nvPr/>
        </p:nvSpPr>
        <p:spPr>
          <a:xfrm>
            <a:off x="6313497" y="2324907"/>
            <a:ext cx="2812494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785" b="1" kern="0" spc="179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Adattabilità</a:t>
            </a:r>
            <a:r>
              <a:rPr lang="en-US" sz="1785" b="1" kern="0" spc="179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continua</a:t>
            </a:r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DDE5229D-F898-463D-A68E-CBF9F901FED3}"/>
              </a:ext>
            </a:extLst>
          </p:cNvPr>
          <p:cNvSpPr/>
          <p:nvPr/>
        </p:nvSpPr>
        <p:spPr>
          <a:xfrm>
            <a:off x="6313497" y="2661139"/>
            <a:ext cx="5216351" cy="497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Personalizzazione delle funzionalità per rispondere alle esigenze specifiche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dei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team, mantenendo flessibilità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organizzativa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</p:txBody>
      </p:sp>
      <p:sp>
        <p:nvSpPr>
          <p:cNvPr id="7" name="Text 11">
            <a:extLst>
              <a:ext uri="{FF2B5EF4-FFF2-40B4-BE49-F238E27FC236}">
                <a16:creationId xmlns:a16="http://schemas.microsoft.com/office/drawing/2014/main" id="{2CDA2FF4-F20B-7247-5321-48A3BFD844B3}"/>
              </a:ext>
            </a:extLst>
          </p:cNvPr>
          <p:cNvSpPr/>
          <p:nvPr/>
        </p:nvSpPr>
        <p:spPr>
          <a:xfrm>
            <a:off x="661864" y="4249044"/>
            <a:ext cx="2940129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785" b="1" kern="0" spc="179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Monitoraggio</a:t>
            </a:r>
            <a:r>
              <a:rPr lang="en-US" sz="1785" b="1" kern="0" spc="179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85" b="1" kern="0" spc="179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avanzato</a:t>
            </a:r>
            <a:endParaRPr lang="en-US" sz="1785" b="1" kern="0" spc="179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8" name="Text 12">
            <a:extLst>
              <a:ext uri="{FF2B5EF4-FFF2-40B4-BE49-F238E27FC236}">
                <a16:creationId xmlns:a16="http://schemas.microsoft.com/office/drawing/2014/main" id="{58D131EF-055B-1D54-B1C4-57F90FAFCEA7}"/>
              </a:ext>
            </a:extLst>
          </p:cNvPr>
          <p:cNvSpPr/>
          <p:nvPr/>
        </p:nvSpPr>
        <p:spPr>
          <a:xfrm>
            <a:off x="661864" y="4585276"/>
            <a:ext cx="5054756" cy="497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Sistema di controllo delle performance con gestione intelligente dei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picchi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operativi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analisi in tempo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reale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</p:txBody>
      </p:sp>
      <p:sp>
        <p:nvSpPr>
          <p:cNvPr id="9" name="Text 15">
            <a:extLst>
              <a:ext uri="{FF2B5EF4-FFF2-40B4-BE49-F238E27FC236}">
                <a16:creationId xmlns:a16="http://schemas.microsoft.com/office/drawing/2014/main" id="{4A08870B-1FBB-C7BE-B739-DED672117ECF}"/>
              </a:ext>
            </a:extLst>
          </p:cNvPr>
          <p:cNvSpPr/>
          <p:nvPr/>
        </p:nvSpPr>
        <p:spPr>
          <a:xfrm>
            <a:off x="6392305" y="4195635"/>
            <a:ext cx="2274689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785" b="1" kern="0" spc="179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Supporto</a:t>
            </a:r>
            <a:r>
              <a:rPr lang="en-US" sz="1785" b="1" kern="0" spc="179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85" b="1" kern="0" spc="179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dedicato</a:t>
            </a:r>
            <a:endParaRPr lang="en-US" sz="1785" b="1" kern="0" spc="179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0" name="Text 16">
            <a:extLst>
              <a:ext uri="{FF2B5EF4-FFF2-40B4-BE49-F238E27FC236}">
                <a16:creationId xmlns:a16="http://schemas.microsoft.com/office/drawing/2014/main" id="{A11572F5-6FE5-E0B2-4C41-D26D4DD467B2}"/>
              </a:ext>
            </a:extLst>
          </p:cNvPr>
          <p:cNvSpPr/>
          <p:nvPr/>
        </p:nvSpPr>
        <p:spPr>
          <a:xfrm>
            <a:off x="6392305" y="4531867"/>
            <a:ext cx="5137543" cy="497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Assistenza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tecnica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rapida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risolutiva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con team specializzati sempre disponibili per garantire </a:t>
            </a:r>
            <a:r>
              <a:rPr lang="en-US" sz="1594" kern="0" spc="48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continuità</a:t>
            </a:r>
            <a:r>
              <a:rPr lang="en-US" sz="1594" kern="0" spc="4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61F81FE-5282-6294-16A1-CA0C26341D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61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880D1-B8DF-2B7C-CF6A-1366CE783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">
            <a:extLst>
              <a:ext uri="{FF2B5EF4-FFF2-40B4-BE49-F238E27FC236}">
                <a16:creationId xmlns:a16="http://schemas.microsoft.com/office/drawing/2014/main" id="{EFB28947-D3EC-18D7-E052-10107972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6181" cy="1799775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C80EDD50-F88F-E423-D090-24AFDC0DBA0B}"/>
              </a:ext>
            </a:extLst>
          </p:cNvPr>
          <p:cNvSpPr/>
          <p:nvPr/>
        </p:nvSpPr>
        <p:spPr>
          <a:xfrm>
            <a:off x="476131" y="422566"/>
            <a:ext cx="7338527" cy="1014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94"/>
              </a:lnSpc>
              <a:buNone/>
            </a:pPr>
            <a:r>
              <a:rPr lang="it-IT" sz="3750" dirty="0">
                <a:solidFill>
                  <a:srgbClr val="181818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Elementi vincenti e risultati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9D3FDB-6F83-D938-D3C6-C2C2D1A14EFF}"/>
              </a:ext>
            </a:extLst>
          </p:cNvPr>
          <p:cNvSpPr txBox="1"/>
          <p:nvPr/>
        </p:nvSpPr>
        <p:spPr>
          <a:xfrm>
            <a:off x="476131" y="1436725"/>
            <a:ext cx="10927264" cy="3747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it-IT" sz="2000" b="1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Miglioramento sostanziale </a:t>
            </a:r>
            <a:r>
              <a:rPr lang="it-IT" sz="2000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dei flussi operativi grazie all’automazione dei processi ripetitivi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endParaRPr lang="it-IT" sz="2000" kern="0" spc="38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it-IT" sz="2000" b="1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Stabilità della piattaforma </a:t>
            </a:r>
            <a:r>
              <a:rPr lang="it-IT" sz="2000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anche durante i picchi di attività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endParaRPr lang="it-IT" sz="2000" kern="0" spc="38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it-IT" sz="2000" b="1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Maggiore flessibilità </a:t>
            </a:r>
            <a:r>
              <a:rPr lang="it-IT" sz="2000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nell’organizzazione del lavoro e nella gestione delle risorse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endParaRPr lang="it-IT" sz="2000" kern="0" spc="38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it-IT" sz="2000" b="1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Riduzione dei tempi </a:t>
            </a:r>
            <a:r>
              <a:rPr lang="it-IT" sz="2000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 intervento su problematiche tecniche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endParaRPr lang="it-IT" sz="2000" kern="0" spc="38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it-IT" sz="2000" b="1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Piattaforma in costante evoluzione</a:t>
            </a:r>
            <a:r>
              <a:rPr lang="it-IT" sz="2000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capace di adattarsi alle nuove esigenze di business e di integrare soluzioni innovative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endParaRPr lang="it-IT" sz="2000" kern="0" spc="38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it-IT" sz="2000" b="1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Apertura a nuovi scenari di sviluppo </a:t>
            </a:r>
            <a:r>
              <a:rPr lang="it-IT" sz="2000" kern="0" spc="38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 prospettive di avanzamento continuo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E07357-F89D-0C06-797F-AB3D03577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09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93F8-9B45-6FA8-A860-DF4D9178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">
            <a:extLst>
              <a:ext uri="{FF2B5EF4-FFF2-40B4-BE49-F238E27FC236}">
                <a16:creationId xmlns:a16="http://schemas.microsoft.com/office/drawing/2014/main" id="{4DA0AAFE-FEC5-8911-5A91-4F2E8376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6181" cy="1799775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53607D49-9C07-FDCB-0E6F-5CD50D0D1567}"/>
              </a:ext>
            </a:extLst>
          </p:cNvPr>
          <p:cNvSpPr/>
          <p:nvPr/>
        </p:nvSpPr>
        <p:spPr>
          <a:xfrm>
            <a:off x="476131" y="422566"/>
            <a:ext cx="7338527" cy="1014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94"/>
              </a:lnSpc>
              <a:buNone/>
            </a:pPr>
            <a:r>
              <a:rPr lang="it-IT" sz="3750" dirty="0">
                <a:solidFill>
                  <a:srgbClr val="181818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Innovazione continua nel credito</a:t>
            </a: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76BA201-204F-A10F-F5E6-372FD3D99D4A}"/>
              </a:ext>
            </a:extLst>
          </p:cNvPr>
          <p:cNvSpPr/>
          <p:nvPr/>
        </p:nvSpPr>
        <p:spPr>
          <a:xfrm>
            <a:off x="5059877" y="422566"/>
            <a:ext cx="7684770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endParaRPr lang="en-US" sz="35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143C511-46A4-75F7-CA77-B2842BA1074D}"/>
              </a:ext>
            </a:extLst>
          </p:cNvPr>
          <p:cNvSpPr/>
          <p:nvPr/>
        </p:nvSpPr>
        <p:spPr>
          <a:xfrm>
            <a:off x="1624380" y="1506021"/>
            <a:ext cx="3803452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b="1" kern="0" spc="126" noProof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Automazione intelligente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89EE437-B400-799E-6C75-08BE0B5EE046}"/>
              </a:ext>
            </a:extLst>
          </p:cNvPr>
          <p:cNvSpPr/>
          <p:nvPr/>
        </p:nvSpPr>
        <p:spPr>
          <a:xfrm>
            <a:off x="1624380" y="1900356"/>
            <a:ext cx="9663730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1400" kern="0" spc="38" noProof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Integrazione di tecnologie di intelligenza artificiale per automatizzare le fasi ripetitive del processo di recupero, liberando risorse per attività a maggior valore aggiunto</a:t>
            </a:r>
            <a:r>
              <a:rPr lang="it-IT" sz="1600" noProof="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.</a:t>
            </a:r>
            <a:endParaRPr lang="it-IT" sz="1600" noProof="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237CBE17-946C-5A71-5F43-83147D3A912B}"/>
              </a:ext>
            </a:extLst>
          </p:cNvPr>
          <p:cNvSpPr/>
          <p:nvPr/>
        </p:nvSpPr>
        <p:spPr>
          <a:xfrm>
            <a:off x="1624380" y="2848808"/>
            <a:ext cx="3033951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b="1" kern="0" spc="126" noProof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Evoluzione continua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74C90F6F-51BA-AEE6-B86D-5C296AAF0A76}"/>
              </a:ext>
            </a:extLst>
          </p:cNvPr>
          <p:cNvSpPr/>
          <p:nvPr/>
        </p:nvSpPr>
        <p:spPr>
          <a:xfrm>
            <a:off x="1624379" y="3243143"/>
            <a:ext cx="9663729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1400" kern="0" spc="38" noProof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Sviluppo costante dei sistemi per garantire performance ottimali e compliance normativa, anticipando le esigenze del mercato finanziario</a:t>
            </a:r>
            <a:r>
              <a:rPr lang="it-IT" sz="1600" noProof="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.</a:t>
            </a:r>
            <a:endParaRPr lang="it-IT" sz="1600" noProof="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1BCDB6C8-4E20-8455-3354-7D2F27513AFF}"/>
              </a:ext>
            </a:extLst>
          </p:cNvPr>
          <p:cNvSpPr/>
          <p:nvPr/>
        </p:nvSpPr>
        <p:spPr>
          <a:xfrm>
            <a:off x="1624380" y="4191595"/>
            <a:ext cx="3993237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it-IT" b="1" kern="0" spc="126" noProof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Collaborazione strategica</a:t>
            </a: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893BEE5C-25BA-AF4E-F223-B0FB28AA3752}"/>
              </a:ext>
            </a:extLst>
          </p:cNvPr>
          <p:cNvSpPr/>
          <p:nvPr/>
        </p:nvSpPr>
        <p:spPr>
          <a:xfrm>
            <a:off x="1624380" y="4585930"/>
            <a:ext cx="9222296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1400" kern="0" spc="38" noProof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modello di partnership che dimostra come tecnologia e collaborazione possano abilitare un recupero crediti più efficiente, etico e sostenibile.</a:t>
            </a:r>
          </a:p>
        </p:txBody>
      </p:sp>
      <p:sp>
        <p:nvSpPr>
          <p:cNvPr id="20" name="Freccia a gallone 19">
            <a:extLst>
              <a:ext uri="{FF2B5EF4-FFF2-40B4-BE49-F238E27FC236}">
                <a16:creationId xmlns:a16="http://schemas.microsoft.com/office/drawing/2014/main" id="{0830C2B8-8ED9-EA37-72CF-933DF7317F8E}"/>
              </a:ext>
            </a:extLst>
          </p:cNvPr>
          <p:cNvSpPr/>
          <p:nvPr/>
        </p:nvSpPr>
        <p:spPr>
          <a:xfrm rot="5400000">
            <a:off x="282160" y="1661415"/>
            <a:ext cx="1351261" cy="855903"/>
          </a:xfrm>
          <a:prstGeom prst="chevron">
            <a:avLst/>
          </a:prstGeom>
          <a:solidFill>
            <a:srgbClr val="004F98">
              <a:alpha val="30000"/>
            </a:srgbClr>
          </a:solidFill>
        </p:spPr>
        <p:txBody>
          <a:bodyPr/>
          <a:lstStyle/>
          <a:p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Freccia a gallone 20">
            <a:extLst>
              <a:ext uri="{FF2B5EF4-FFF2-40B4-BE49-F238E27FC236}">
                <a16:creationId xmlns:a16="http://schemas.microsoft.com/office/drawing/2014/main" id="{B0B57178-6ED9-F602-F0B7-0BC63D5F6ED9}"/>
              </a:ext>
            </a:extLst>
          </p:cNvPr>
          <p:cNvSpPr/>
          <p:nvPr/>
        </p:nvSpPr>
        <p:spPr>
          <a:xfrm rot="5400000">
            <a:off x="282352" y="2951821"/>
            <a:ext cx="1351261" cy="855903"/>
          </a:xfrm>
          <a:prstGeom prst="chevron">
            <a:avLst/>
          </a:prstGeom>
          <a:solidFill>
            <a:srgbClr val="9AD2CB">
              <a:alpha val="30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2" name="Freccia a gallone 21">
            <a:extLst>
              <a:ext uri="{FF2B5EF4-FFF2-40B4-BE49-F238E27FC236}">
                <a16:creationId xmlns:a16="http://schemas.microsoft.com/office/drawing/2014/main" id="{D0B05869-60F1-CD47-5797-D5878B45BE28}"/>
              </a:ext>
            </a:extLst>
          </p:cNvPr>
          <p:cNvSpPr/>
          <p:nvPr/>
        </p:nvSpPr>
        <p:spPr>
          <a:xfrm rot="5400000">
            <a:off x="294019" y="4235538"/>
            <a:ext cx="1351261" cy="855903"/>
          </a:xfrm>
          <a:prstGeom prst="chevron">
            <a:avLst/>
          </a:prstGeom>
          <a:solidFill>
            <a:srgbClr val="CB934C">
              <a:alpha val="30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2B15125-FB04-4E9B-7458-ECAFC31A2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631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62F5E-6128-16D2-F75C-9341A926C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">
            <a:extLst>
              <a:ext uri="{FF2B5EF4-FFF2-40B4-BE49-F238E27FC236}">
                <a16:creationId xmlns:a16="http://schemas.microsoft.com/office/drawing/2014/main" id="{25046F44-CFCB-4FF4-F826-B9FEACAF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6181" cy="1799775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A6808F88-F096-F070-248E-043E29E017D4}"/>
              </a:ext>
            </a:extLst>
          </p:cNvPr>
          <p:cNvSpPr/>
          <p:nvPr/>
        </p:nvSpPr>
        <p:spPr>
          <a:xfrm>
            <a:off x="476131" y="422566"/>
            <a:ext cx="7338527" cy="1014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94"/>
              </a:lnSpc>
              <a:buNone/>
            </a:pPr>
            <a:r>
              <a:rPr lang="it-IT" sz="3750" dirty="0">
                <a:solidFill>
                  <a:srgbClr val="181818">
                    <a:alpha val="80000"/>
                  </a:srgbClr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Innovazione continua nel credito</a:t>
            </a: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6ED8FF32-A229-4A91-F0DB-5B697C2F1714}"/>
              </a:ext>
            </a:extLst>
          </p:cNvPr>
          <p:cNvSpPr/>
          <p:nvPr/>
        </p:nvSpPr>
        <p:spPr>
          <a:xfrm>
            <a:off x="5059877" y="422566"/>
            <a:ext cx="7684770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endParaRPr lang="en-US" sz="3550" dirty="0"/>
          </a:p>
        </p:txBody>
      </p:sp>
      <p:sp>
        <p:nvSpPr>
          <p:cNvPr id="17" name="Text 7">
            <a:extLst>
              <a:ext uri="{FF2B5EF4-FFF2-40B4-BE49-F238E27FC236}">
                <a16:creationId xmlns:a16="http://schemas.microsoft.com/office/drawing/2014/main" id="{D2C40485-374B-7E3B-7058-0D25D81B917B}"/>
              </a:ext>
            </a:extLst>
          </p:cNvPr>
          <p:cNvSpPr/>
          <p:nvPr/>
        </p:nvSpPr>
        <p:spPr>
          <a:xfrm>
            <a:off x="596017" y="2128218"/>
            <a:ext cx="7098753" cy="2881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it-IT" sz="2400" i="1" noProof="0" dirty="0">
                <a:solidFill>
                  <a:srgbClr val="55575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"Questo caso dimostra che la trasformazione digitale nel settore finanziario non è solo una questione tecnologica, ma un percorso di </a:t>
            </a:r>
            <a:r>
              <a:rPr lang="it-IT" sz="2400" b="1" i="1" noProof="0" dirty="0">
                <a:solidFill>
                  <a:srgbClr val="55575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innovazione culturale e operativa</a:t>
            </a:r>
            <a:r>
              <a:rPr lang="it-IT" sz="2400" noProof="0" dirty="0">
                <a:solidFill>
                  <a:srgbClr val="55575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che richiede visione, coraggio e la giusta partnership tecnologica."</a:t>
            </a:r>
            <a:endParaRPr lang="it-IT" sz="24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Object 2" descr="sistema di comunicazione e recupero crediti, in a &quot;Charcoal sketch style with quick, gestural lines, unfinished edges, and layered textures. Greyscale with soft shading and balanced negative space. Energetic, creative, and artistic.&quot; style">
            <a:extLst>
              <a:ext uri="{FF2B5EF4-FFF2-40B4-BE49-F238E27FC236}">
                <a16:creationId xmlns:a16="http://schemas.microsoft.com/office/drawing/2014/main" id="{9A14FA68-DC4E-CB07-45D9-787A1F5D8F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74" r="5274"/>
          <a:stretch/>
        </p:blipFill>
        <p:spPr>
          <a:xfrm>
            <a:off x="7948986" y="1187726"/>
            <a:ext cx="3840481" cy="4293362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0FFDEF5-B704-323E-0F05-720E9FF25E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93024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ersonalizza struttura">
  <a:themeElements>
    <a:clrScheme name="Personalizzato 8">
      <a:dk1>
        <a:srgbClr val="000000"/>
      </a:dk1>
      <a:lt1>
        <a:sysClr val="window" lastClr="FFFFFF"/>
      </a:lt1>
      <a:dk2>
        <a:srgbClr val="666666"/>
      </a:dk2>
      <a:lt2>
        <a:srgbClr val="EDEDED"/>
      </a:lt2>
      <a:accent1>
        <a:srgbClr val="B3003C"/>
      </a:accent1>
      <a:accent2>
        <a:srgbClr val="9A0034"/>
      </a:accent2>
      <a:accent3>
        <a:srgbClr val="76052B"/>
      </a:accent3>
      <a:accent4>
        <a:srgbClr val="EDEDED"/>
      </a:accent4>
      <a:accent5>
        <a:srgbClr val="666666"/>
      </a:accent5>
      <a:accent6>
        <a:srgbClr val="000000"/>
      </a:accent6>
      <a:hlink>
        <a:srgbClr val="B3003C"/>
      </a:hlink>
      <a:folHlink>
        <a:srgbClr val="7605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04108c-e49f-4bed-99d2-5a33324a4e2f" xsi:nil="true"/>
    <lcf76f155ced4ddcb4097134ff3c332f xmlns="4d091b5e-a673-4ed8-b5c7-779ed67d1ea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9D62487F3173F4CAE9B744F092D4A1A" ma:contentTypeVersion="6" ma:contentTypeDescription="Creare un nuovo documento." ma:contentTypeScope="" ma:versionID="a430709757b4bb758038a51a6fa6b5ca">
  <xsd:schema xmlns:xsd="http://www.w3.org/2001/XMLSchema" xmlns:xs="http://www.w3.org/2001/XMLSchema" xmlns:p="http://schemas.microsoft.com/office/2006/metadata/properties" xmlns:ns2="157c759b-d30e-4ef7-a9ae-d466a21f7db1" xmlns:ns3="3469beaa-4a24-46c7-8170-6425e6f0cb56" xmlns:ns4="4d091b5e-a673-4ed8-b5c7-779ed67d1eac" xmlns:ns5="b904108c-e49f-4bed-99d2-5a33324a4e2f" targetNamespace="http://schemas.microsoft.com/office/2006/metadata/properties" ma:root="true" ma:fieldsID="a156dd2095ab46421d4f01bb2049f603" ns2:_="" ns3:_="" ns4:_="" ns5:_="">
    <xsd:import namespace="157c759b-d30e-4ef7-a9ae-d466a21f7db1"/>
    <xsd:import namespace="3469beaa-4a24-46c7-8170-6425e6f0cb56"/>
    <xsd:import namespace="4d091b5e-a673-4ed8-b5c7-779ed67d1eac"/>
    <xsd:import namespace="b904108c-e49f-4bed-99d2-5a33324a4e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4:lcf76f155ced4ddcb4097134ff3c332f" minOccurs="0"/>
                <xsd:element ref="ns5:TaxCatchAll" minOccurs="0"/>
                <xsd:element ref="ns4:MediaServiceLocation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c759b-d30e-4ef7-a9ae-d466a21f7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9beaa-4a24-46c7-8170-6425e6f0cb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91b5e-a673-4ed8-b5c7-779ed67d1ea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3" nillable="true" ma:taxonomy="true" ma:internalName="lcf76f155ced4ddcb4097134ff3c332f" ma:taxonomyFieldName="MediaServiceImageTags" ma:displayName="Tag immagine" ma:readOnly="false" ma:fieldId="{5cf76f15-5ced-4ddc-b409-7134ff3c332f}" ma:taxonomyMulti="true" ma:sspId="3a917cee-1202-4b17-821f-944658d236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4108c-e49f-4bed-99d2-5a33324a4e2f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98eee7c-3e79-4e67-b76c-17e7a09b2ca9}" ma:internalName="TaxCatchAll" ma:showField="CatchAllData" ma:web="b904108c-e49f-4bed-99d2-5a33324a4e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2303FE-CFF9-4D94-8692-B287BFA7C05C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d53209b6-a789-4bcb-bebc-b6387609a297"/>
    <ds:schemaRef ds:uri="55539dae-d01f-4ed4-bf8e-8b0b7812d4a6"/>
    <ds:schemaRef ds:uri="b904108c-e49f-4bed-99d2-5a33324a4e2f"/>
    <ds:schemaRef ds:uri="4d091b5e-a673-4ed8-b5c7-779ed67d1eac"/>
  </ds:schemaRefs>
</ds:datastoreItem>
</file>

<file path=customXml/itemProps2.xml><?xml version="1.0" encoding="utf-8"?>
<ds:datastoreItem xmlns:ds="http://schemas.openxmlformats.org/officeDocument/2006/customXml" ds:itemID="{8A362573-3D6C-41CC-AA83-B7DF6E20C1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7c759b-d30e-4ef7-a9ae-d466a21f7db1"/>
    <ds:schemaRef ds:uri="3469beaa-4a24-46c7-8170-6425e6f0cb56"/>
    <ds:schemaRef ds:uri="4d091b5e-a673-4ed8-b5c7-779ed67d1eac"/>
    <ds:schemaRef ds:uri="b904108c-e49f-4bed-99d2-5a33324a4e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6A301D-79BA-40E8-92AF-7A0DC4D44C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440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</vt:i4>
      </vt:variant>
    </vt:vector>
  </HeadingPairs>
  <TitlesOfParts>
    <vt:vector size="19" baseType="lpstr">
      <vt:lpstr>Aptos</vt:lpstr>
      <vt:lpstr>Arial</vt:lpstr>
      <vt:lpstr>Calibri</vt:lpstr>
      <vt:lpstr>IBM Plex Mono</vt:lpstr>
      <vt:lpstr>IBM Plex Mono Bold</vt:lpstr>
      <vt:lpstr>Playfair Display</vt:lpstr>
      <vt:lpstr>Roboto</vt:lpstr>
      <vt:lpstr>Roboto Condensed</vt:lpstr>
      <vt:lpstr>Wingdings</vt:lpstr>
      <vt:lpstr>1_Tema di Office</vt:lpstr>
      <vt:lpstr>Personalizza struttura</vt:lpstr>
      <vt:lpstr>1_Personalizza struttura</vt:lpstr>
      <vt:lpstr>Office Theme</vt:lpstr>
      <vt:lpstr>Presentazione standard di PowerPoint</vt:lpstr>
      <vt:lpstr>GE.RI. e Base Digitale Group: un percorso di innovazione nel credito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Francesca Granchi</dc:creator>
  <cp:lastModifiedBy>Mario Massone</cp:lastModifiedBy>
  <cp:revision>17</cp:revision>
  <dcterms:created xsi:type="dcterms:W3CDTF">2025-05-20T13:18:08Z</dcterms:created>
  <dcterms:modified xsi:type="dcterms:W3CDTF">2025-11-18T12:33:22Z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0x01010099D62487F3173F4CAE9B744F092D4A1A</vt:lpwstr>
  </property>
  <property fmtid="{D5CDD505-2E9C-101B-9397-08002B2CF9AE}" pid="3" name="MediaServiceImageTags">
    <vt:lpwstr/>
  </property>
</Properties>
</file>