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660" r:id="rId5"/>
    <p:sldMasterId id="2147483688" r:id="rId6"/>
    <p:sldMasterId id="2147483718" r:id="rId7"/>
  </p:sldMasterIdLst>
  <p:notesMasterIdLst>
    <p:notesMasterId r:id="rId18"/>
  </p:notesMasterIdLst>
  <p:sldIdLst>
    <p:sldId id="256" r:id="rId8"/>
    <p:sldId id="264" r:id="rId9"/>
    <p:sldId id="271" r:id="rId10"/>
    <p:sldId id="2147376791" r:id="rId11"/>
    <p:sldId id="2147376792" r:id="rId12"/>
    <p:sldId id="2147376787" r:id="rId13"/>
    <p:sldId id="2147376788" r:id="rId14"/>
    <p:sldId id="2147376793" r:id="rId15"/>
    <p:sldId id="2147376794" r:id="rId16"/>
    <p:sldId id="278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03C"/>
    <a:srgbClr val="4D4D4D"/>
    <a:srgbClr val="666666"/>
    <a:srgbClr val="200248"/>
    <a:srgbClr val="1F497D"/>
    <a:srgbClr val="4F81BD"/>
    <a:srgbClr val="EDEDED"/>
    <a:srgbClr val="000000"/>
    <a:srgbClr val="FFFFFF"/>
    <a:srgbClr val="760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3A744A-5B29-496C-8B8F-064ABE4B2F39}" v="1" dt="2025-11-18T10:03:51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0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FEFC4-5F30-4951-8D10-0A642D9EE1C6}" type="datetimeFigureOut">
              <a:rPr lang="it-IT" smtClean="0"/>
              <a:t>18/11/2025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38FB9-82D6-4CB2-A5B1-7E61B98466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756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74BE1-7D5F-0103-EA26-620A6B0F9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864423C-C29E-D1F2-633E-0F0E9101A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E11727-097F-C5BA-800C-B08E80B93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5B69AA-007E-F6E0-6EC4-44189793C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D7708-BC66-4F53-B4FE-C60199D6BFA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64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38FB9-82D6-4CB2-A5B1-7E61B984667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43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5956B-9AE5-4525-9FFD-D2508DF7DBB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43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84423-79D5-73BE-619E-2D1474320E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33" y="1801849"/>
            <a:ext cx="5914767" cy="827881"/>
          </a:xfrm>
          <a:prstGeom prst="rect">
            <a:avLst/>
          </a:prstGeom>
        </p:spPr>
        <p:txBody>
          <a:bodyPr anchor="t"/>
          <a:lstStyle>
            <a:lvl1pPr algn="l">
              <a:defRPr sz="2200">
                <a:solidFill>
                  <a:srgbClr val="B300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Base Digitale Group S.p.A</a:t>
            </a:r>
            <a:br>
              <a:rPr lang="it-IT"/>
            </a:br>
            <a:r>
              <a:rPr lang="it-IT"/>
              <a:t>Via Leonardo da Vinci, 20 – 50132 Firenze </a:t>
            </a: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15E9052A-FA55-7FC0-70C0-AFE56691BDC6}"/>
              </a:ext>
            </a:extLst>
          </p:cNvPr>
          <p:cNvSpPr txBox="1">
            <a:spLocks/>
          </p:cNvSpPr>
          <p:nvPr userDrawn="1"/>
        </p:nvSpPr>
        <p:spPr>
          <a:xfrm>
            <a:off x="1203798" y="4520357"/>
            <a:ext cx="4113727" cy="4287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48A958F3-9995-B570-C411-FF525C1ED27A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316149" y="4485548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info@basedigitalegoup.com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0A9F6C5B-0AC0-ABF0-2A1B-C5E2C398CA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316149" y="3859864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+39 055 9073600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0A98500-526C-2F11-0EBA-68DE8A28BDC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16149" y="5146041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basedigitale.com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0184F42C-C84D-CD9D-B92E-42724BD15BEA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316149" y="5771725"/>
            <a:ext cx="3889024" cy="428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Base Digitale Group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81C5380-0C84-1113-9E20-D929CC0C8B60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81233" y="6488026"/>
            <a:ext cx="5914767" cy="225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Partita IVA e Codice Fiscale 07121510486 | Numero REA 681228 |Capitale Sociale 6.625.200 € interamente versato</a:t>
            </a:r>
          </a:p>
        </p:txBody>
      </p:sp>
    </p:spTree>
    <p:extLst>
      <p:ext uri="{BB962C8B-B14F-4D97-AF65-F5344CB8AC3E}">
        <p14:creationId xmlns:p14="http://schemas.microsoft.com/office/powerpoint/2010/main" val="1479867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456DCE55-17A6-9318-4173-9740549F60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58424" y="3903847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008F3F53-AB0E-35FD-8032-8C4EA5DF35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flipH="1">
            <a:off x="6140842" y="3903847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immagine 6">
            <a:extLst>
              <a:ext uri="{FF2B5EF4-FFF2-40B4-BE49-F238E27FC236}">
                <a16:creationId xmlns:a16="http://schemas.microsoft.com/office/drawing/2014/main" id="{EDABB6FC-1995-0AA7-9F05-C1B22AF3DC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V="1">
            <a:off x="4358424" y="2282235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B54C22F6-9F7F-4985-33D0-6711BCBEEF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flipH="1" flipV="1">
            <a:off x="6140842" y="2282235"/>
            <a:ext cx="1712610" cy="1542564"/>
          </a:xfrm>
          <a:prstGeom prst="teardrop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80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6CB3F33-3CA9-2870-7BF8-D7D12519AC25}"/>
              </a:ext>
            </a:extLst>
          </p:cNvPr>
          <p:cNvSpPr/>
          <p:nvPr userDrawn="1"/>
        </p:nvSpPr>
        <p:spPr>
          <a:xfrm>
            <a:off x="4223735" y="2116048"/>
            <a:ext cx="3764407" cy="376440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6052B">
              <a:alpha val="0"/>
            </a:srgbClr>
          </a:solidFill>
          <a:ln w="149225" cap="sq">
            <a:solidFill>
              <a:srgbClr val="75122C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C12FD402-5166-E3E7-96C9-6A5DD58541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20950" y="2113195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4" name="Segnaposto immagine 32">
            <a:extLst>
              <a:ext uri="{FF2B5EF4-FFF2-40B4-BE49-F238E27FC236}">
                <a16:creationId xmlns:a16="http://schemas.microsoft.com/office/drawing/2014/main" id="{5F2351C0-33B7-FE53-0A5B-3256CCC66D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7374" y="2113195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5" name="Segnaposto immagine 32">
            <a:extLst>
              <a:ext uri="{FF2B5EF4-FFF2-40B4-BE49-F238E27FC236}">
                <a16:creationId xmlns:a16="http://schemas.microsoft.com/office/drawing/2014/main" id="{162667B2-0252-2AF6-5AD5-4414CC3F4E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3734" y="5038680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36" name="Segnaposto immagine 32">
            <a:extLst>
              <a:ext uri="{FF2B5EF4-FFF2-40B4-BE49-F238E27FC236}">
                <a16:creationId xmlns:a16="http://schemas.microsoft.com/office/drawing/2014/main" id="{8E8C58CA-5C28-5E4E-5B4C-9EC71469C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20950" y="5038680"/>
            <a:ext cx="1080000" cy="1080000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1" name="Segnaposto immagine 32">
            <a:extLst>
              <a:ext uri="{FF2B5EF4-FFF2-40B4-BE49-F238E27FC236}">
                <a16:creationId xmlns:a16="http://schemas.microsoft.com/office/drawing/2014/main" id="{AA40150B-5BAF-4180-B1DF-D37FD16478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04116" y="3104155"/>
            <a:ext cx="1780092" cy="1780092"/>
          </a:xfrm>
          <a:prstGeom prst="ellipse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094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315" y="2434210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44776" y="2168072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F1F9E7-8932-3093-0BCF-9511D524BE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83315" y="4565379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48E0F3D8-51B3-B00C-4E67-6F7E840DDB0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44776" y="4299241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D0DCD52E-DDC8-5FAD-138D-2DA82654C8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24262" y="2434210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68C5590F-E81F-18A5-4C04-67770479433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685723" y="2168072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038BC429-410E-A130-A156-E421EBA4A3E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24262" y="4565379"/>
            <a:ext cx="4883206" cy="1531501"/>
          </a:xfrm>
          <a:prstGeom prst="rect">
            <a:avLst/>
          </a:prstGeom>
          <a:solidFill>
            <a:srgbClr val="B3003C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8AE4C731-6BBF-9865-53FD-55555EBC24F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685723" y="4299241"/>
            <a:ext cx="3143858" cy="532277"/>
          </a:xfrm>
          <a:prstGeom prst="rect">
            <a:avLst/>
          </a:prstGeom>
          <a:solidFill>
            <a:srgbClr val="76052B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32455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93492" y="307179"/>
            <a:ext cx="6400848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5424" y="219187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595423" y="169195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6B84AEB-6A7C-80C4-C497-8B329ABFC8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6595424" y="386913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119BA06-5E5E-E72B-2DA4-B878160EF9C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95423" y="336921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7940E9-208D-5BD0-2A32-FBE791CA31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595423" y="5546392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14691A8E-D82B-731D-3C87-9EE02ECE0CB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595422" y="5046471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E0E696AB-6EBB-B7FC-134F-C12DB58BA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3ED98105-D1CB-BDBA-C5FE-4C34FAC122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48913" y="1691950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E63392B5-9129-996C-2372-99953E43FE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48913" y="3302519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6E50E7E-E4FF-1C40-4045-E835489FCC1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48912" y="4979779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A8489004-16B7-EC2C-8AD9-9814FFD70816}"/>
              </a:ext>
            </a:extLst>
          </p:cNvPr>
          <p:cNvSpPr txBox="1">
            <a:spLocks/>
          </p:cNvSpPr>
          <p:nvPr userDrawn="1"/>
        </p:nvSpPr>
        <p:spPr>
          <a:xfrm>
            <a:off x="6194854" y="6550821"/>
            <a:ext cx="2067823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pic>
        <p:nvPicPr>
          <p:cNvPr id="13" name="Object 2">
            <a:extLst>
              <a:ext uri="{FF2B5EF4-FFF2-40B4-BE49-F238E27FC236}">
                <a16:creationId xmlns:a16="http://schemas.microsoft.com/office/drawing/2014/main" id="{8CF584CE-C425-7E17-7876-56B0080AB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4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6486" y="307179"/>
            <a:ext cx="6227854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6486" y="1491656"/>
            <a:ext cx="6227854" cy="4579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E0E696AB-6EBB-B7FC-134F-C12DB58BAA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A8489004-16B7-EC2C-8AD9-9814FFD70816}"/>
              </a:ext>
            </a:extLst>
          </p:cNvPr>
          <p:cNvSpPr txBox="1">
            <a:spLocks/>
          </p:cNvSpPr>
          <p:nvPr userDrawn="1"/>
        </p:nvSpPr>
        <p:spPr>
          <a:xfrm>
            <a:off x="6194854" y="6550821"/>
            <a:ext cx="2067823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E4DE085D-DF32-1C95-B99A-23A29C49E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C0245873-919F-D729-74FF-8FF4CEECD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06FA78A5-2F13-3A5C-2790-89D3762763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52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8888F-B455-9CA0-3F62-B212D926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49D875-DEA3-0665-23A3-2BACB4442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CD9026-E8F5-9D39-80EB-B11106C8E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A475-A089-43A8-AA4A-95BCBF7EB6E2}" type="datetimeFigureOut">
              <a:rPr lang="it-IT" smtClean="0"/>
              <a:t>18/11/2025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CE4D83-B12E-92B0-2543-A24AEBA7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10B3-AB0A-FC63-7F95-51202B07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C93FD-3EA5-4377-93BB-F480A8A628F3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Object 2">
            <a:extLst>
              <a:ext uri="{FF2B5EF4-FFF2-40B4-BE49-F238E27FC236}">
                <a16:creationId xmlns:a16="http://schemas.microsoft.com/office/drawing/2014/main" id="{DC44D507-F9AE-94F9-F5CB-A651E76D0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9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3" y="1773238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2555833"/>
            <a:ext cx="11681253" cy="354909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82382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2464903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4" y="3245776"/>
            <a:ext cx="11681252" cy="366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3776870"/>
            <a:ext cx="11681253" cy="2328056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D300F932-4887-22D8-FD14-79AEDA15A5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38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56CF98-0480-4780-23FB-2EAA8A51A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F85D92-A764-54CA-F6EB-F526D2BAA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5AE8A8-C96A-FCFE-7BC5-2FB594E68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6A1EBE-EDD5-2279-577D-22D5498F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AA7E-3BBC-4005-9405-78E468C40332}" type="datetimeFigureOut">
              <a:rPr lang="it-IT" smtClean="0"/>
              <a:t>18/11/2025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94DDBF9-CED7-446D-B39C-FB296883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0EBCB5-1994-4294-BA54-FFFC9D0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5C54-70A6-4955-8140-F82F16D9AA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75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2332886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E05590-8FE4-6F71-3D09-5277B7AF1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759" y="4581052"/>
            <a:ext cx="2669061" cy="1636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2FB461E5-626D-06BB-4474-3C558C0128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9628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444CD052-3A6F-6AA2-8168-A20A0D551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4313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BF9D4C25-C0F8-2CBD-4E56-7E22755C3E9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74656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515A06F-8883-4FE2-2CE9-FCD73ED4CA4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64759" y="4101685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D5F4883-4F79-F5F0-FFD1-D44132FB32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196282" y="409707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C76C565-5E1A-4BB1-8E50-684092FB7B3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43132" y="409707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D4C8B51-920A-3CA8-F7B6-B32E3F248F9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74655" y="4097079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E91C30F0-CA19-1417-547F-A70CB6B2E5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1232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423B20D5-7652-4573-97DF-963321CA50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18078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D8A964B-4AF2-8F6E-D430-36ED720711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4924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BCDE11A1-1B02-D8EA-F92C-E1BF3A1A36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396447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919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2" y="373082"/>
            <a:ext cx="574177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2" y="1352495"/>
            <a:ext cx="3138617" cy="421200"/>
          </a:xfrm>
          <a:prstGeom prst="roundRect">
            <a:avLst/>
          </a:prstGeom>
          <a:solidFill>
            <a:srgbClr val="B3003C"/>
          </a:solidFill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D953DEA-8AD0-8D73-3391-D3C7639B9FF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1906684"/>
            <a:ext cx="5675870" cy="173050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7AF39BE-1990-16BE-ED67-05B58D8AB6D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55372" y="4490269"/>
            <a:ext cx="5675870" cy="173050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6C7D74C1-CCD3-0F93-3D0B-36B2DA4D6DE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55372" y="3937150"/>
            <a:ext cx="3138617" cy="420130"/>
          </a:xfrm>
          <a:prstGeom prst="roundRect">
            <a:avLst/>
          </a:prstGeom>
          <a:solidFill>
            <a:srgbClr val="B3003C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7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2D5A3EB1-69CD-9976-F1F5-7ED97888F0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057FDAC-34E8-3F33-03EB-4B7E3E3B3F8B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329412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Freccia a gallone 1">
            <a:extLst>
              <a:ext uri="{FF2B5EF4-FFF2-40B4-BE49-F238E27FC236}">
                <a16:creationId xmlns:a16="http://schemas.microsoft.com/office/drawing/2014/main" id="{E0944940-5A2B-1CB6-DBB1-D693FB687F0B}"/>
              </a:ext>
            </a:extLst>
          </p:cNvPr>
          <p:cNvSpPr/>
          <p:nvPr userDrawn="1"/>
        </p:nvSpPr>
        <p:spPr>
          <a:xfrm>
            <a:off x="133858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Freccia a gallone 2">
            <a:extLst>
              <a:ext uri="{FF2B5EF4-FFF2-40B4-BE49-F238E27FC236}">
                <a16:creationId xmlns:a16="http://schemas.microsoft.com/office/drawing/2014/main" id="{6005F204-21BD-2D9E-2D7F-14525DA59730}"/>
              </a:ext>
            </a:extLst>
          </p:cNvPr>
          <p:cNvSpPr/>
          <p:nvPr userDrawn="1"/>
        </p:nvSpPr>
        <p:spPr>
          <a:xfrm>
            <a:off x="3070647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Freccia a gallone 3">
            <a:extLst>
              <a:ext uri="{FF2B5EF4-FFF2-40B4-BE49-F238E27FC236}">
                <a16:creationId xmlns:a16="http://schemas.microsoft.com/office/drawing/2014/main" id="{FC4F0B69-A493-4D48-6E02-20B53FD14D5F}"/>
              </a:ext>
            </a:extLst>
          </p:cNvPr>
          <p:cNvSpPr/>
          <p:nvPr userDrawn="1"/>
        </p:nvSpPr>
        <p:spPr>
          <a:xfrm>
            <a:off x="6007436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 gallone 18">
            <a:extLst>
              <a:ext uri="{FF2B5EF4-FFF2-40B4-BE49-F238E27FC236}">
                <a16:creationId xmlns:a16="http://schemas.microsoft.com/office/drawing/2014/main" id="{68080EDC-33F7-CD24-18EA-FBCFF452B2FE}"/>
              </a:ext>
            </a:extLst>
          </p:cNvPr>
          <p:cNvSpPr/>
          <p:nvPr userDrawn="1"/>
        </p:nvSpPr>
        <p:spPr>
          <a:xfrm>
            <a:off x="8944225" y="2267286"/>
            <a:ext cx="3171553" cy="839354"/>
          </a:xfrm>
          <a:prstGeom prst="chevron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8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2" y="373082"/>
            <a:ext cx="5725300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214" y="225777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117213" y="175785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6B84AEB-6A7C-80C4-C497-8B329ABFC8F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117214" y="393503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2119BA06-5E5E-E72B-2DA4-B878160EF9C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117213" y="343511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67940E9-208D-5BD0-2A32-FBE791CA311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117213" y="5612295"/>
            <a:ext cx="3772928" cy="49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14691A8E-D82B-731D-3C87-9EE02ECE0CB3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117212" y="511237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3ED98105-D1CB-BDBA-C5FE-4C34FAC122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0703" y="1757853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E63392B5-9129-996C-2372-99953E43FE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0703" y="3368422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6E50E7E-E4FF-1C40-4045-E835489FCC1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0702" y="5045682"/>
            <a:ext cx="510143" cy="499921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16D60CB4-8D5C-1571-4E1D-031FA567E0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81F29FD-285C-D81D-1E08-18B9719DCBCC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1338464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621956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372" y="1499894"/>
            <a:ext cx="6219568" cy="44972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16D60CB4-8D5C-1571-4E1D-031FA567E0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79741" y="0"/>
            <a:ext cx="5412259" cy="68580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981F29FD-285C-D81D-1E08-18B9719DCBCC}"/>
              </a:ext>
            </a:extLst>
          </p:cNvPr>
          <p:cNvSpPr txBox="1">
            <a:spLocks/>
          </p:cNvSpPr>
          <p:nvPr userDrawn="1"/>
        </p:nvSpPr>
        <p:spPr>
          <a:xfrm>
            <a:off x="2890717" y="6586362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</p:spTree>
    <p:extLst>
      <p:ext uri="{BB962C8B-B14F-4D97-AF65-F5344CB8AC3E}">
        <p14:creationId xmlns:p14="http://schemas.microsoft.com/office/powerpoint/2010/main" val="3215857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145841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456DCE55-17A6-9318-4173-9740549F60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358424" y="3903847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6">
            <a:extLst>
              <a:ext uri="{FF2B5EF4-FFF2-40B4-BE49-F238E27FC236}">
                <a16:creationId xmlns:a16="http://schemas.microsoft.com/office/drawing/2014/main" id="{008F3F53-AB0E-35FD-8032-8C4EA5DF35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flipH="1">
            <a:off x="6140842" y="3903847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immagine 6">
            <a:extLst>
              <a:ext uri="{FF2B5EF4-FFF2-40B4-BE49-F238E27FC236}">
                <a16:creationId xmlns:a16="http://schemas.microsoft.com/office/drawing/2014/main" id="{EDABB6FC-1995-0AA7-9F05-C1B22AF3DC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V="1">
            <a:off x="4358424" y="2282235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6">
            <a:extLst>
              <a:ext uri="{FF2B5EF4-FFF2-40B4-BE49-F238E27FC236}">
                <a16:creationId xmlns:a16="http://schemas.microsoft.com/office/drawing/2014/main" id="{B54C22F6-9F7F-4985-33D0-6711BCBEEF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 flipH="1" flipV="1">
            <a:off x="6140842" y="2282235"/>
            <a:ext cx="1712610" cy="1542564"/>
          </a:xfrm>
          <a:prstGeom prst="teardrop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077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C6CB3F33-3CA9-2870-7BF8-D7D12519AC25}"/>
              </a:ext>
            </a:extLst>
          </p:cNvPr>
          <p:cNvSpPr/>
          <p:nvPr userDrawn="1"/>
        </p:nvSpPr>
        <p:spPr>
          <a:xfrm>
            <a:off x="4223735" y="2116048"/>
            <a:ext cx="3764407" cy="376440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666666">
              <a:alpha val="0"/>
            </a:srgbClr>
          </a:solidFill>
          <a:ln w="149225" cap="sq">
            <a:solidFill>
              <a:srgbClr val="666666"/>
            </a:solidFill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C12FD402-5166-E3E7-96C9-6A5DD58541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820950" y="2113195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4" name="Segnaposto immagine 32">
            <a:extLst>
              <a:ext uri="{FF2B5EF4-FFF2-40B4-BE49-F238E27FC236}">
                <a16:creationId xmlns:a16="http://schemas.microsoft.com/office/drawing/2014/main" id="{5F2351C0-33B7-FE53-0A5B-3256CCC66D3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7374" y="2113195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5" name="Segnaposto immagine 32">
            <a:extLst>
              <a:ext uri="{FF2B5EF4-FFF2-40B4-BE49-F238E27FC236}">
                <a16:creationId xmlns:a16="http://schemas.microsoft.com/office/drawing/2014/main" id="{162667B2-0252-2AF6-5AD5-4414CC3F4ED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23734" y="5038680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36" name="Segnaposto immagine 32">
            <a:extLst>
              <a:ext uri="{FF2B5EF4-FFF2-40B4-BE49-F238E27FC236}">
                <a16:creationId xmlns:a16="http://schemas.microsoft.com/office/drawing/2014/main" id="{8E8C58CA-5C28-5E4E-5B4C-9EC71469C42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20950" y="5038680"/>
            <a:ext cx="1080000" cy="1080000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  <p:sp>
        <p:nvSpPr>
          <p:cNvPr id="41" name="Segnaposto immagine 32">
            <a:extLst>
              <a:ext uri="{FF2B5EF4-FFF2-40B4-BE49-F238E27FC236}">
                <a16:creationId xmlns:a16="http://schemas.microsoft.com/office/drawing/2014/main" id="{AA40150B-5BAF-4180-B1DF-D37FD16478B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04116" y="3104155"/>
            <a:ext cx="1780092" cy="1780092"/>
          </a:xfrm>
          <a:prstGeom prst="ellipse">
            <a:avLst/>
          </a:prstGeom>
          <a:solidFill>
            <a:srgbClr val="EDEDED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947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3315" y="2434210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44776" y="2168072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F1F9E7-8932-3093-0BCF-9511D524BE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83315" y="4565379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48E0F3D8-51B3-B00C-4E67-6F7E840DDB09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44776" y="4299241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D0DCD52E-DDC8-5FAD-138D-2DA82654C8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24262" y="2434210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Segnaposto testo 3">
            <a:extLst>
              <a:ext uri="{FF2B5EF4-FFF2-40B4-BE49-F238E27FC236}">
                <a16:creationId xmlns:a16="http://schemas.microsoft.com/office/drawing/2014/main" id="{68C5590F-E81F-18A5-4C04-67770479433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6685723" y="2168072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2" name="Segnaposto testo 3">
            <a:extLst>
              <a:ext uri="{FF2B5EF4-FFF2-40B4-BE49-F238E27FC236}">
                <a16:creationId xmlns:a16="http://schemas.microsoft.com/office/drawing/2014/main" id="{038BC429-410E-A130-A156-E421EBA4A3E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924262" y="4565379"/>
            <a:ext cx="4883206" cy="1531501"/>
          </a:xfrm>
          <a:prstGeom prst="rect">
            <a:avLst/>
          </a:prstGeom>
          <a:solidFill>
            <a:srgbClr val="EDEDED"/>
          </a:solidFill>
        </p:spPr>
        <p:txBody>
          <a:bodyPr lIns="180000" tIns="180000" rIns="180000" bIns="180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3" name="Segnaposto testo 3">
            <a:extLst>
              <a:ext uri="{FF2B5EF4-FFF2-40B4-BE49-F238E27FC236}">
                <a16:creationId xmlns:a16="http://schemas.microsoft.com/office/drawing/2014/main" id="{8AE4C731-6BBF-9865-53FD-55555EBC24F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685723" y="4299241"/>
            <a:ext cx="3143858" cy="532277"/>
          </a:xfrm>
          <a:prstGeom prst="rect">
            <a:avLst/>
          </a:prstGeom>
          <a:solidFill>
            <a:srgbClr val="666666"/>
          </a:solidFill>
        </p:spPr>
        <p:txBody>
          <a:bodyPr anchor="ctr"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794874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12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3" y="1773238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2555833"/>
            <a:ext cx="11681253" cy="3549093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83891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9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55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491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9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40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26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29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4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9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689876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243643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3" y="2332886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6E05590-8FE4-6F71-3D09-5277B7AF1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759" y="4581052"/>
            <a:ext cx="2669061" cy="1636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2FB461E5-626D-06BB-4474-3C558C01289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9628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444CD052-3A6F-6AA2-8168-A20A0D55173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43133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BF9D4C25-C0F8-2CBD-4E56-7E22755C3E9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74656" y="4566329"/>
            <a:ext cx="2669061" cy="1650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515A06F-8883-4FE2-2CE9-FCD73ED4CA4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64759" y="4101685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1" name="Segnaposto testo 3">
            <a:extLst>
              <a:ext uri="{FF2B5EF4-FFF2-40B4-BE49-F238E27FC236}">
                <a16:creationId xmlns:a16="http://schemas.microsoft.com/office/drawing/2014/main" id="{BD5F4883-4F79-F5F0-FFD1-D44132FB321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196282" y="409707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2" name="Segnaposto testo 3">
            <a:extLst>
              <a:ext uri="{FF2B5EF4-FFF2-40B4-BE49-F238E27FC236}">
                <a16:creationId xmlns:a16="http://schemas.microsoft.com/office/drawing/2014/main" id="{7C76C565-5E1A-4BB1-8E50-684092FB7B3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343132" y="409707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D4C8B51-920A-3CA8-F7B6-B32E3F248F9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9374655" y="4097079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E91C30F0-CA19-1417-547F-A70CB6B2E5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71232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423B20D5-7652-4573-97DF-963321CA50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18078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6" name="Segnaposto immagine 2">
            <a:extLst>
              <a:ext uri="{FF2B5EF4-FFF2-40B4-BE49-F238E27FC236}">
                <a16:creationId xmlns:a16="http://schemas.microsoft.com/office/drawing/2014/main" id="{FD8A964B-4AF2-8F6E-D430-36ED7207112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4924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BCDE11A1-1B02-D8EA-F92C-E1BF3A1A36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396447" y="3328774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04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2464903"/>
            <a:ext cx="11681253" cy="616227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4" y="3245776"/>
            <a:ext cx="11681252" cy="3664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7028809-7BB5-DA46-7F00-B786C7C587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55372" y="3776870"/>
            <a:ext cx="11681253" cy="2328056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0B5BCCBD-FDE0-FEE3-DABD-A3A3D698D7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8833"/>
            <a:ext cx="12192000" cy="2108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80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D95A87-6272-C3FF-982F-6FDC687C08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2994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2C79BA34-8BC8-15C2-7B8C-A7775755FEE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09840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Segnaposto immagine 2">
            <a:extLst>
              <a:ext uri="{FF2B5EF4-FFF2-40B4-BE49-F238E27FC236}">
                <a16:creationId xmlns:a16="http://schemas.microsoft.com/office/drawing/2014/main" id="{7CCFDE44-252C-A531-EA4B-B915114AB1B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56686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24245B58-A766-1646-8C93-71E8064E72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388209" y="2499083"/>
            <a:ext cx="625475" cy="552450"/>
          </a:xfrm>
          <a:prstGeom prst="roundRect">
            <a:avLst/>
          </a:prstGeom>
          <a:solidFill>
            <a:srgbClr val="B3003C"/>
          </a:solid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47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0C21FA4E-0030-D5D9-9D9D-EF432520DD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1" y="373082"/>
            <a:ext cx="11664779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6606ECD-E601-1705-4712-4A4E17B573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1" y="1442153"/>
            <a:ext cx="11664779" cy="459216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9F9A30E1-F2DD-95C0-618A-A8C96005C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6521" y="3751361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573EDBBE-1BC4-B1DF-626F-A53CC76A4B0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18804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024AE1D-A36C-8B69-0D8C-72B51C8D468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334895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34714274-5F61-8AF1-4326-BA1A23E5FC01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9366418" y="3736638"/>
            <a:ext cx="2669061" cy="2439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D3364E2B-E60B-C4CD-114C-A8FE25A7EFE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6521" y="3271994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FB390E9-C504-291F-A505-67949C30FD7E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188044" y="3267386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7" name="Segnaposto testo 3">
            <a:extLst>
              <a:ext uri="{FF2B5EF4-FFF2-40B4-BE49-F238E27FC236}">
                <a16:creationId xmlns:a16="http://schemas.microsoft.com/office/drawing/2014/main" id="{AB6CE8BD-8D05-4AA7-6165-1F3B563568E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334894" y="3267387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845917C3-F6F1-5677-FEAB-CED9A1B090FD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9366417" y="3267388"/>
            <a:ext cx="2669061" cy="3140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4" name="Freccia a gallone 3">
            <a:extLst>
              <a:ext uri="{FF2B5EF4-FFF2-40B4-BE49-F238E27FC236}">
                <a16:creationId xmlns:a16="http://schemas.microsoft.com/office/drawing/2014/main" id="{FB799C37-C71B-B210-EF2D-33F0873A7A54}"/>
              </a:ext>
            </a:extLst>
          </p:cNvPr>
          <p:cNvSpPr/>
          <p:nvPr userDrawn="1"/>
        </p:nvSpPr>
        <p:spPr>
          <a:xfrm>
            <a:off x="133858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Freccia a gallone 18">
            <a:extLst>
              <a:ext uri="{FF2B5EF4-FFF2-40B4-BE49-F238E27FC236}">
                <a16:creationId xmlns:a16="http://schemas.microsoft.com/office/drawing/2014/main" id="{E68BC390-23F6-1ADC-382B-689E3D2DD4F5}"/>
              </a:ext>
            </a:extLst>
          </p:cNvPr>
          <p:cNvSpPr/>
          <p:nvPr userDrawn="1"/>
        </p:nvSpPr>
        <p:spPr>
          <a:xfrm>
            <a:off x="3070647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a gallone 19">
            <a:extLst>
              <a:ext uri="{FF2B5EF4-FFF2-40B4-BE49-F238E27FC236}">
                <a16:creationId xmlns:a16="http://schemas.microsoft.com/office/drawing/2014/main" id="{D93AC9BC-8B33-8869-5EDB-5CC53A3BFBF2}"/>
              </a:ext>
            </a:extLst>
          </p:cNvPr>
          <p:cNvSpPr/>
          <p:nvPr userDrawn="1"/>
        </p:nvSpPr>
        <p:spPr>
          <a:xfrm>
            <a:off x="6007436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Freccia a gallone 20">
            <a:extLst>
              <a:ext uri="{FF2B5EF4-FFF2-40B4-BE49-F238E27FC236}">
                <a16:creationId xmlns:a16="http://schemas.microsoft.com/office/drawing/2014/main" id="{FC18EE0E-3802-6FB1-AE5E-91612EF1EF1A}"/>
              </a:ext>
            </a:extLst>
          </p:cNvPr>
          <p:cNvSpPr/>
          <p:nvPr userDrawn="1"/>
        </p:nvSpPr>
        <p:spPr>
          <a:xfrm>
            <a:off x="8944225" y="2267286"/>
            <a:ext cx="3171553" cy="839354"/>
          </a:xfrm>
          <a:prstGeom prst="chevron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6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586E-8884-D7A2-BA4F-6664D0D7D6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5374" y="363072"/>
            <a:ext cx="11681253" cy="759983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rgbClr val="B3003C"/>
                </a:solidFill>
                <a:latin typeface="IBM Plex Mono" panose="020B0509050203000203" pitchFamily="49" charset="0"/>
              </a:defRPr>
            </a:lvl1pPr>
          </a:lstStyle>
          <a:p>
            <a:r>
              <a:rPr lang="it-IT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7CFEBAF-B9FE-F750-75A7-A39902FA8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5375" y="1347965"/>
            <a:ext cx="11681252" cy="4592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IBM Plex Mono" panose="020B0509050203000203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Sottotitolo</a:t>
            </a:r>
          </a:p>
        </p:txBody>
      </p:sp>
      <p:sp>
        <p:nvSpPr>
          <p:cNvPr id="24" name="Segnaposto testo 3">
            <a:extLst>
              <a:ext uri="{FF2B5EF4-FFF2-40B4-BE49-F238E27FC236}">
                <a16:creationId xmlns:a16="http://schemas.microsoft.com/office/drawing/2014/main" id="{021D3CEC-75E3-7588-C081-47E7FE45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94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Segnaposto testo 3">
            <a:extLst>
              <a:ext uri="{FF2B5EF4-FFF2-40B4-BE49-F238E27FC236}">
                <a16:creationId xmlns:a16="http://schemas.microsoft.com/office/drawing/2014/main" id="{FC8152C3-8D9D-D3F3-5FE4-825A18DFA0E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50175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C3345811-B6F1-48CB-D22A-03E0F3C73CB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537489" y="2613116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7" name="Segnaposto testo 3">
            <a:extLst>
              <a:ext uri="{FF2B5EF4-FFF2-40B4-BE49-F238E27FC236}">
                <a16:creationId xmlns:a16="http://schemas.microsoft.com/office/drawing/2014/main" id="{7980E17E-C913-0632-6CFC-7B8F8802179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537490" y="2113195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28" name="Segnaposto testo 3">
            <a:extLst>
              <a:ext uri="{FF2B5EF4-FFF2-40B4-BE49-F238E27FC236}">
                <a16:creationId xmlns:a16="http://schemas.microsoft.com/office/drawing/2014/main" id="{19CDF679-0A10-C210-CC3C-E3E2826FC0D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03194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Segnaposto testo 3">
            <a:extLst>
              <a:ext uri="{FF2B5EF4-FFF2-40B4-BE49-F238E27FC236}">
                <a16:creationId xmlns:a16="http://schemas.microsoft.com/office/drawing/2014/main" id="{AD4A626D-5340-1D4A-2FEB-9AD16DB3A84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50175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341CD32F-EA76-2D5E-F130-67EED7DF4E7F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8537489" y="5627894"/>
            <a:ext cx="3071195" cy="5051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718335E9-2A30-BB53-E46C-E80CB5F3589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8537490" y="5127973"/>
            <a:ext cx="2172638" cy="318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B3003C"/>
                </a:solidFill>
                <a:latin typeface="IBM Plex Mono" panose="020B0509050203000203" pitchFamily="49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73951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2.sv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7" Type="http://schemas.openxmlformats.org/officeDocument/2006/relationships/image" Target="../media/image14.sv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2.sv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3BC3C96F-9455-6EC6-4425-63EE8FCBC7D2}"/>
              </a:ext>
            </a:extLst>
          </p:cNvPr>
          <p:cNvSpPr/>
          <p:nvPr userDrawn="1"/>
        </p:nvSpPr>
        <p:spPr>
          <a:xfrm>
            <a:off x="248328" y="245326"/>
            <a:ext cx="3022094" cy="866392"/>
          </a:xfrm>
          <a:custGeom>
            <a:avLst/>
            <a:gdLst/>
            <a:ahLst/>
            <a:cxnLst/>
            <a:rect l="l" t="t" r="r" b="b"/>
            <a:pathLst>
              <a:path w="6476675" h="1916846">
                <a:moveTo>
                  <a:pt x="0" y="0"/>
                </a:moveTo>
                <a:lnTo>
                  <a:pt x="6476675" y="0"/>
                </a:lnTo>
                <a:lnTo>
                  <a:pt x="6476675" y="1916846"/>
                </a:lnTo>
                <a:lnTo>
                  <a:pt x="0" y="1916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26D20748-CD27-EEEF-C167-E0C576DE82EC}"/>
              </a:ext>
            </a:extLst>
          </p:cNvPr>
          <p:cNvSpPr/>
          <p:nvPr userDrawn="1"/>
        </p:nvSpPr>
        <p:spPr>
          <a:xfrm>
            <a:off x="507154" y="3865223"/>
            <a:ext cx="416041" cy="416041"/>
          </a:xfrm>
          <a:custGeom>
            <a:avLst/>
            <a:gdLst/>
            <a:ahLst/>
            <a:cxnLst/>
            <a:rect l="l" t="t" r="r" b="b"/>
            <a:pathLst>
              <a:path w="624061" h="624061">
                <a:moveTo>
                  <a:pt x="0" y="0"/>
                </a:moveTo>
                <a:lnTo>
                  <a:pt x="624062" y="0"/>
                </a:lnTo>
                <a:lnTo>
                  <a:pt x="624062" y="624061"/>
                </a:lnTo>
                <a:lnTo>
                  <a:pt x="0" y="624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61618F19-B3FD-B930-121B-90742A51A529}"/>
              </a:ext>
            </a:extLst>
          </p:cNvPr>
          <p:cNvSpPr/>
          <p:nvPr userDrawn="1"/>
        </p:nvSpPr>
        <p:spPr>
          <a:xfrm>
            <a:off x="525024" y="4533808"/>
            <a:ext cx="416041" cy="395759"/>
          </a:xfrm>
          <a:custGeom>
            <a:avLst/>
            <a:gdLst/>
            <a:ahLst/>
            <a:cxnLst/>
            <a:rect l="l" t="t" r="r" b="b"/>
            <a:pathLst>
              <a:path w="624061" h="593638">
                <a:moveTo>
                  <a:pt x="0" y="0"/>
                </a:moveTo>
                <a:lnTo>
                  <a:pt x="624062" y="0"/>
                </a:lnTo>
                <a:lnTo>
                  <a:pt x="624062" y="593638"/>
                </a:lnTo>
                <a:lnTo>
                  <a:pt x="0" y="593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34F13BFC-581F-47C0-52BC-0057B3226B79}"/>
              </a:ext>
            </a:extLst>
          </p:cNvPr>
          <p:cNvSpPr/>
          <p:nvPr userDrawn="1"/>
        </p:nvSpPr>
        <p:spPr>
          <a:xfrm>
            <a:off x="554806" y="5149953"/>
            <a:ext cx="420934" cy="407780"/>
          </a:xfrm>
          <a:custGeom>
            <a:avLst/>
            <a:gdLst/>
            <a:ahLst/>
            <a:cxnLst/>
            <a:rect l="l" t="t" r="r" b="b"/>
            <a:pathLst>
              <a:path w="631401" h="611670">
                <a:moveTo>
                  <a:pt x="0" y="0"/>
                </a:moveTo>
                <a:lnTo>
                  <a:pt x="631401" y="0"/>
                </a:lnTo>
                <a:lnTo>
                  <a:pt x="631401" y="611670"/>
                </a:lnTo>
                <a:lnTo>
                  <a:pt x="0" y="611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17D65D05-06FA-1EE6-56FB-3416585B4331}"/>
              </a:ext>
            </a:extLst>
          </p:cNvPr>
          <p:cNvSpPr/>
          <p:nvPr userDrawn="1"/>
        </p:nvSpPr>
        <p:spPr>
          <a:xfrm>
            <a:off x="569155" y="5791188"/>
            <a:ext cx="406585" cy="406585"/>
          </a:xfrm>
          <a:custGeom>
            <a:avLst/>
            <a:gdLst/>
            <a:ahLst/>
            <a:cxnLst/>
            <a:rect l="l" t="t" r="r" b="b"/>
            <a:pathLst>
              <a:path w="609878" h="609878">
                <a:moveTo>
                  <a:pt x="0" y="0"/>
                </a:moveTo>
                <a:lnTo>
                  <a:pt x="609877" y="0"/>
                </a:lnTo>
                <a:lnTo>
                  <a:pt x="609877" y="609877"/>
                </a:lnTo>
                <a:lnTo>
                  <a:pt x="0" y="609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biLevel thresh="25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1BC0EC6-AA2C-9E18-FD0B-94EE66C3EA3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1523" r="51709" b="-1523"/>
          <a:stretch/>
        </p:blipFill>
        <p:spPr>
          <a:xfrm>
            <a:off x="6422406" y="17121"/>
            <a:ext cx="5769594" cy="6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>
            <a:extLst>
              <a:ext uri="{FF2B5EF4-FFF2-40B4-BE49-F238E27FC236}">
                <a16:creationId xmlns:a16="http://schemas.microsoft.com/office/drawing/2014/main" id="{D55DE73C-EC02-C8BE-B132-B1D148FD8582}"/>
              </a:ext>
            </a:extLst>
          </p:cNvPr>
          <p:cNvSpPr/>
          <p:nvPr userDrawn="1"/>
        </p:nvSpPr>
        <p:spPr>
          <a:xfrm>
            <a:off x="10898659" y="6402512"/>
            <a:ext cx="1132526" cy="334095"/>
          </a:xfrm>
          <a:custGeom>
            <a:avLst/>
            <a:gdLst/>
            <a:ahLst/>
            <a:cxnLst/>
            <a:rect l="l" t="t" r="r" b="b"/>
            <a:pathLst>
              <a:path w="3387782" h="999396">
                <a:moveTo>
                  <a:pt x="0" y="0"/>
                </a:moveTo>
                <a:lnTo>
                  <a:pt x="3387782" y="0"/>
                </a:lnTo>
                <a:lnTo>
                  <a:pt x="3387782" y="999395"/>
                </a:lnTo>
                <a:lnTo>
                  <a:pt x="0" y="999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8C765DD9-D5AA-F0EF-3DB7-3E7ACF147AF4}"/>
              </a:ext>
            </a:extLst>
          </p:cNvPr>
          <p:cNvSpPr txBox="1">
            <a:spLocks/>
          </p:cNvSpPr>
          <p:nvPr userDrawn="1"/>
        </p:nvSpPr>
        <p:spPr>
          <a:xfrm>
            <a:off x="160815" y="6511186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/>
              <a:t>Documento riservato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4CCC968A-50E2-E25A-EDA1-37D89D056DDB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8">
              <a:alphaModFix amt="24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428373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96" r:id="rId3"/>
    <p:sldLayoutId id="2147483700" r:id="rId4"/>
    <p:sldLayoutId id="2147483684" r:id="rId5"/>
    <p:sldLayoutId id="2147483706" r:id="rId6"/>
    <p:sldLayoutId id="2147483686" r:id="rId7"/>
    <p:sldLayoutId id="2147483703" r:id="rId8"/>
    <p:sldLayoutId id="2147483704" r:id="rId9"/>
    <p:sldLayoutId id="2147483687" r:id="rId10"/>
    <p:sldLayoutId id="2147483699" r:id="rId11"/>
    <p:sldLayoutId id="2147483708" r:id="rId12"/>
    <p:sldLayoutId id="2147483710" r:id="rId13"/>
    <p:sldLayoutId id="2147483711" r:id="rId14"/>
    <p:sldLayoutId id="214748371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2">
            <a:extLst>
              <a:ext uri="{FF2B5EF4-FFF2-40B4-BE49-F238E27FC236}">
                <a16:creationId xmlns:a16="http://schemas.microsoft.com/office/drawing/2014/main" id="{D55DE73C-EC02-C8BE-B132-B1D148FD8582}"/>
              </a:ext>
            </a:extLst>
          </p:cNvPr>
          <p:cNvSpPr/>
          <p:nvPr userDrawn="1"/>
        </p:nvSpPr>
        <p:spPr>
          <a:xfrm>
            <a:off x="91756" y="6395157"/>
            <a:ext cx="1134000" cy="334800"/>
          </a:xfrm>
          <a:custGeom>
            <a:avLst/>
            <a:gdLst/>
            <a:ahLst/>
            <a:cxnLst/>
            <a:rect l="l" t="t" r="r" b="b"/>
            <a:pathLst>
              <a:path w="3387782" h="999396">
                <a:moveTo>
                  <a:pt x="0" y="0"/>
                </a:moveTo>
                <a:lnTo>
                  <a:pt x="3387782" y="0"/>
                </a:lnTo>
                <a:lnTo>
                  <a:pt x="3387782" y="999395"/>
                </a:lnTo>
                <a:lnTo>
                  <a:pt x="0" y="9993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B3C9D471-5E04-152B-82B4-C6B4386B64AC}"/>
              </a:ext>
            </a:extLst>
          </p:cNvPr>
          <p:cNvSpPr txBox="1">
            <a:spLocks/>
          </p:cNvSpPr>
          <p:nvPr userDrawn="1"/>
        </p:nvSpPr>
        <p:spPr>
          <a:xfrm>
            <a:off x="8211220" y="6562557"/>
            <a:ext cx="3889024" cy="225422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Documento riservato</a:t>
            </a: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CDE68CF7-F420-191B-7209-C0D62CAFF7A4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4">
              <a:alphaModFix amt="24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41D2FA2-DE11-F2FC-4FBC-9E39948812E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-11151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5" r:id="rId2"/>
    <p:sldLayoutId id="2147483701" r:id="rId3"/>
    <p:sldLayoutId id="2147483690" r:id="rId4"/>
    <p:sldLayoutId id="2147483691" r:id="rId5"/>
    <p:sldLayoutId id="2147483692" r:id="rId6"/>
    <p:sldLayoutId id="2147483709" r:id="rId7"/>
    <p:sldLayoutId id="2147483693" r:id="rId8"/>
    <p:sldLayoutId id="2147483702" r:id="rId9"/>
    <p:sldLayoutId id="2147483705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10190753-26EC-6611-7203-8F23775F3502}"/>
              </a:ext>
            </a:extLst>
          </p:cNvPr>
          <p:cNvSpPr/>
          <p:nvPr userDrawn="1"/>
        </p:nvSpPr>
        <p:spPr>
          <a:xfrm>
            <a:off x="-159242" y="4046948"/>
            <a:ext cx="13065855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5"/>
                </a:lnTo>
                <a:lnTo>
                  <a:pt x="0" y="587963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3">
              <a:alphaModFix amt="24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19867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linkedin.com/company/basedigitaleplatfor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sv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9501" y="3761237"/>
            <a:ext cx="12760711" cy="3919757"/>
          </a:xfrm>
          <a:custGeom>
            <a:avLst/>
            <a:gdLst/>
            <a:ahLst/>
            <a:cxnLst/>
            <a:rect l="l" t="t" r="r" b="b"/>
            <a:pathLst>
              <a:path w="19598783" h="5879635">
                <a:moveTo>
                  <a:pt x="0" y="0"/>
                </a:moveTo>
                <a:lnTo>
                  <a:pt x="19598783" y="0"/>
                </a:lnTo>
                <a:lnTo>
                  <a:pt x="19598783" y="5879634"/>
                </a:lnTo>
                <a:lnTo>
                  <a:pt x="0" y="5879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317703" y="411359"/>
            <a:ext cx="2798453" cy="828234"/>
          </a:xfrm>
          <a:custGeom>
            <a:avLst/>
            <a:gdLst/>
            <a:ahLst/>
            <a:cxnLst/>
            <a:rect l="l" t="t" r="r" b="b"/>
            <a:pathLst>
              <a:path w="4197679" h="1242351">
                <a:moveTo>
                  <a:pt x="0" y="0"/>
                </a:moveTo>
                <a:lnTo>
                  <a:pt x="4197679" y="0"/>
                </a:lnTo>
                <a:lnTo>
                  <a:pt x="4197679" y="1242351"/>
                </a:lnTo>
                <a:lnTo>
                  <a:pt x="0" y="124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it-IT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9746" y="2401631"/>
            <a:ext cx="9752509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Architettura</a:t>
            </a:r>
            <a:r>
              <a:rPr lang="en-US" sz="4000" b="1" dirty="0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del </a:t>
            </a:r>
            <a:r>
              <a:rPr lang="en-US" sz="4000" b="1" dirty="0" err="1">
                <a:solidFill>
                  <a:srgbClr val="000000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Dialogo</a:t>
            </a:r>
            <a:endParaRPr lang="en-US" sz="4000" b="1" dirty="0">
              <a:solidFill>
                <a:srgbClr val="000000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55670" y="3295813"/>
            <a:ext cx="10480660" cy="139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  <a:spcBef>
                <a:spcPct val="0"/>
              </a:spcBef>
            </a:pPr>
            <a:r>
              <a:rPr lang="it-IT" sz="2666" b="1" dirty="0">
                <a:solidFill>
                  <a:srgbClr val="B3153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AI e CRM per aiutare le aziende a offrire esperienze cliente più reattive, personalizzate e sostenibili.</a:t>
            </a:r>
            <a:endParaRPr lang="en-US" sz="2666" b="1" dirty="0">
              <a:solidFill>
                <a:srgbClr val="B3153F"/>
              </a:solidFill>
              <a:latin typeface="IBM Plex Mono Bold"/>
              <a:ea typeface="IBM Plex Mono Bold"/>
              <a:cs typeface="IBM Plex Mono Bold"/>
              <a:sym typeface="IBM Plex Mono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3F57F84-B4FA-2EA4-D871-9F12AB2D7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Base Digitale Platform </a:t>
            </a:r>
            <a:br>
              <a:rPr lang="it-IT"/>
            </a:br>
            <a:r>
              <a:rPr lang="it-IT"/>
              <a:t>Via V Maggio 81, 16147 Genova </a:t>
            </a:r>
            <a:br>
              <a:rPr lang="it-IT"/>
            </a:br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5FE9742-E3A9-2BC7-43CC-F8FFA153D1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316148" y="4485548"/>
            <a:ext cx="4217385" cy="428726"/>
          </a:xfrm>
        </p:spPr>
        <p:txBody>
          <a:bodyPr/>
          <a:lstStyle/>
          <a:p>
            <a:r>
              <a:rPr lang="it-IT"/>
              <a:t>info.bdp@basedigitalegroup.com</a:t>
            </a:r>
          </a:p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3F7C0D03-01DB-DF7D-D831-0BF438BBA14B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it-IT"/>
              <a:t>010 3747811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EBE2C664-DE15-1670-E489-6F103444EF7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it-IT"/>
              <a:t>basedigitalegplatform.com</a:t>
            </a:r>
          </a:p>
          <a:p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E9BAA72B-AB41-DA17-B627-5AE59570BBD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b="1">
                <a:solidFill>
                  <a:srgbClr val="676967"/>
                </a:solidFill>
                <a:latin typeface="Arial Bold"/>
                <a:ea typeface="Arial Bold"/>
                <a:cs typeface="Arial Bold"/>
                <a:sym typeface="Arial Bold"/>
                <a:hlinkClick r:id="rId2"/>
              </a:rPr>
              <a:t>Base </a:t>
            </a:r>
            <a:r>
              <a:rPr lang="en-US" b="1" err="1">
                <a:solidFill>
                  <a:srgbClr val="676967"/>
                </a:solidFill>
                <a:latin typeface="Arial Bold"/>
                <a:ea typeface="Arial Bold"/>
                <a:cs typeface="Arial Bold"/>
                <a:sym typeface="Arial Bold"/>
                <a:hlinkClick r:id="rId2"/>
              </a:rPr>
              <a:t>Digitale</a:t>
            </a:r>
            <a:r>
              <a:rPr lang="en-US" b="1">
                <a:solidFill>
                  <a:srgbClr val="676967"/>
                </a:solidFill>
                <a:latin typeface="Arial Bold"/>
                <a:ea typeface="Arial Bold"/>
                <a:cs typeface="Arial Bold"/>
                <a:sym typeface="Arial Bold"/>
                <a:hlinkClick r:id="rId2"/>
              </a:rPr>
              <a:t> Platform </a:t>
            </a:r>
            <a:endParaRPr lang="en-US" b="1">
              <a:solidFill>
                <a:srgbClr val="676967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endParaRPr lang="it-IT"/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D1FDDA29-EABA-7854-D886-914ABBB5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75422" y="2098207"/>
            <a:ext cx="152362" cy="130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7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56035" y="509164"/>
            <a:ext cx="6069411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92"/>
              </a:lnSpc>
            </a:pPr>
            <a:r>
              <a:rPr lang="en-US" sz="3200" b="1" dirty="0" err="1">
                <a:solidFill>
                  <a:srgbClr val="B3003C"/>
                </a:solidFill>
                <a:latin typeface="IBM Plex Mono" panose="020B0509050203000203" pitchFamily="49" charset="0"/>
                <a:ea typeface="HP Simplified Hans Light" panose="020B0300000000000000" pitchFamily="34" charset="-122"/>
              </a:rPr>
              <a:t>Sicurezza</a:t>
            </a:r>
            <a:r>
              <a:rPr lang="en-US" sz="3200" b="1" dirty="0">
                <a:solidFill>
                  <a:srgbClr val="B3003C"/>
                </a:solidFill>
                <a:latin typeface="IBM Plex Mono" panose="020B0509050203000203" pitchFamily="49" charset="0"/>
                <a:ea typeface="HP Simplified Hans Light" panose="020B0300000000000000" pitchFamily="34" charset="-122"/>
              </a:rPr>
              <a:t> By Design</a:t>
            </a: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515D24E0-77E2-104A-71DF-8B6959E2C6EF}"/>
              </a:ext>
            </a:extLst>
          </p:cNvPr>
          <p:cNvSpPr/>
          <p:nvPr/>
        </p:nvSpPr>
        <p:spPr>
          <a:xfrm>
            <a:off x="5233492" y="1241425"/>
            <a:ext cx="6297018" cy="929581"/>
          </a:xfrm>
          <a:prstGeom prst="roundRect">
            <a:avLst>
              <a:gd name="adj" fmla="val 5551"/>
            </a:avLst>
          </a:prstGeom>
          <a:solidFill>
            <a:srgbClr val="FFFFFF"/>
          </a:solidFill>
          <a:ln w="15240">
            <a:solidFill>
              <a:srgbClr val="B3003C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15" name="Shape 2">
            <a:extLst>
              <a:ext uri="{FF2B5EF4-FFF2-40B4-BE49-F238E27FC236}">
                <a16:creationId xmlns:a16="http://schemas.microsoft.com/office/drawing/2014/main" id="{AD08E046-9FCA-63E4-2B5E-951DA228E5B4}"/>
              </a:ext>
            </a:extLst>
          </p:cNvPr>
          <p:cNvSpPr/>
          <p:nvPr/>
        </p:nvSpPr>
        <p:spPr>
          <a:xfrm>
            <a:off x="5246192" y="1254125"/>
            <a:ext cx="491431" cy="904181"/>
          </a:xfrm>
          <a:prstGeom prst="roundRect">
            <a:avLst>
              <a:gd name="adj" fmla="val 7399"/>
            </a:avLst>
          </a:prstGeom>
          <a:solidFill>
            <a:srgbClr val="B3003C"/>
          </a:solidFill>
          <a:ln/>
        </p:spPr>
        <p:txBody>
          <a:bodyPr/>
          <a:lstStyle/>
          <a:p>
            <a:endParaRPr lang="it-IT" sz="1500" dirty="0"/>
          </a:p>
        </p:txBody>
      </p:sp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E5DD9320-DFD7-D0F8-7524-96FCA9EA4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6607" y="1614091"/>
            <a:ext cx="184249" cy="184249"/>
          </a:xfrm>
          <a:prstGeom prst="rect">
            <a:avLst/>
          </a:prstGeom>
        </p:spPr>
      </p:pic>
      <p:sp>
        <p:nvSpPr>
          <p:cNvPr id="18" name="Text 3">
            <a:extLst>
              <a:ext uri="{FF2B5EF4-FFF2-40B4-BE49-F238E27FC236}">
                <a16:creationId xmlns:a16="http://schemas.microsoft.com/office/drawing/2014/main" id="{5162763D-1DCF-C805-3EAA-6781BF5D9125}"/>
              </a:ext>
            </a:extLst>
          </p:cNvPr>
          <p:cNvSpPr/>
          <p:nvPr/>
        </p:nvSpPr>
        <p:spPr>
          <a:xfrm>
            <a:off x="5860455" y="1376958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Inconsolata Bold" pitchFamily="34" charset="-122"/>
                <a:cs typeface="Arial" panose="020B0604020202020204" pitchFamily="34" charset="0"/>
              </a:rPr>
              <a:t>Private Cloud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E5563179-7E03-198C-4E27-6624647F1557}"/>
              </a:ext>
            </a:extLst>
          </p:cNvPr>
          <p:cNvSpPr/>
          <p:nvPr/>
        </p:nvSpPr>
        <p:spPr>
          <a:xfrm>
            <a:off x="5860456" y="1642567"/>
            <a:ext cx="5657354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 modelli NLP e LLM sono deployati all'interno delle nostre </a:t>
            </a:r>
            <a:r>
              <a:rPr lang="en-US" sz="1000" b="1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infrastrutture in Italia</a:t>
            </a: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con ambienti in isolamento logico per garantire massima sicurezza.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5">
            <a:extLst>
              <a:ext uri="{FF2B5EF4-FFF2-40B4-BE49-F238E27FC236}">
                <a16:creationId xmlns:a16="http://schemas.microsoft.com/office/drawing/2014/main" id="{EEA23143-DF36-0C87-01A3-F6644839B889}"/>
              </a:ext>
            </a:extLst>
          </p:cNvPr>
          <p:cNvSpPr/>
          <p:nvPr/>
        </p:nvSpPr>
        <p:spPr>
          <a:xfrm>
            <a:off x="5233492" y="2293839"/>
            <a:ext cx="6297018" cy="929581"/>
          </a:xfrm>
          <a:prstGeom prst="roundRect">
            <a:avLst>
              <a:gd name="adj" fmla="val 5551"/>
            </a:avLst>
          </a:prstGeom>
          <a:solidFill>
            <a:srgbClr val="FFFFFF"/>
          </a:solidFill>
          <a:ln w="15240">
            <a:solidFill>
              <a:srgbClr val="B3003C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25" name="Shape 6">
            <a:extLst>
              <a:ext uri="{FF2B5EF4-FFF2-40B4-BE49-F238E27FC236}">
                <a16:creationId xmlns:a16="http://schemas.microsoft.com/office/drawing/2014/main" id="{09AD14C3-64D8-D323-DF78-E39CE8705EB5}"/>
              </a:ext>
            </a:extLst>
          </p:cNvPr>
          <p:cNvSpPr/>
          <p:nvPr/>
        </p:nvSpPr>
        <p:spPr>
          <a:xfrm>
            <a:off x="5246192" y="2306539"/>
            <a:ext cx="491431" cy="904181"/>
          </a:xfrm>
          <a:prstGeom prst="roundRect">
            <a:avLst>
              <a:gd name="adj" fmla="val 7399"/>
            </a:avLst>
          </a:prstGeom>
          <a:solidFill>
            <a:srgbClr val="B3003C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26" name="Image 2" descr="preencoded.png">
            <a:extLst>
              <a:ext uri="{FF2B5EF4-FFF2-40B4-BE49-F238E27FC236}">
                <a16:creationId xmlns:a16="http://schemas.microsoft.com/office/drawing/2014/main" id="{F106C3B7-9B9B-74A7-69FD-19F6E0151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6607" y="2666505"/>
            <a:ext cx="184249" cy="184249"/>
          </a:xfrm>
          <a:prstGeom prst="rect">
            <a:avLst/>
          </a:prstGeom>
        </p:spPr>
      </p:pic>
      <p:sp>
        <p:nvSpPr>
          <p:cNvPr id="27" name="Text 7">
            <a:extLst>
              <a:ext uri="{FF2B5EF4-FFF2-40B4-BE49-F238E27FC236}">
                <a16:creationId xmlns:a16="http://schemas.microsoft.com/office/drawing/2014/main" id="{4A9CE565-B7D3-AFD4-51C1-1DFAF9600908}"/>
              </a:ext>
            </a:extLst>
          </p:cNvPr>
          <p:cNvSpPr/>
          <p:nvPr/>
        </p:nvSpPr>
        <p:spPr>
          <a:xfrm>
            <a:off x="5860455" y="2429371"/>
            <a:ext cx="2072183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Inconsolata Bold" pitchFamily="34" charset="-122"/>
                <a:cs typeface="Arial" panose="020B0604020202020204" pitchFamily="34" charset="0"/>
              </a:rPr>
              <a:t>Accesso Controllato ai Dati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8">
            <a:extLst>
              <a:ext uri="{FF2B5EF4-FFF2-40B4-BE49-F238E27FC236}">
                <a16:creationId xmlns:a16="http://schemas.microsoft.com/office/drawing/2014/main" id="{98D5103E-DFBB-E40B-1380-97AF5E89A82B}"/>
              </a:ext>
            </a:extLst>
          </p:cNvPr>
          <p:cNvSpPr/>
          <p:nvPr/>
        </p:nvSpPr>
        <p:spPr>
          <a:xfrm>
            <a:off x="5860456" y="2694980"/>
            <a:ext cx="5657354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Il LLM può accedere a sistemi interni (ERP, contabilità) tramite </a:t>
            </a:r>
            <a:r>
              <a:rPr lang="en-US" sz="1000" b="1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API autenticate</a:t>
            </a: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senza esporre dati all'esterno.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hape 9">
            <a:extLst>
              <a:ext uri="{FF2B5EF4-FFF2-40B4-BE49-F238E27FC236}">
                <a16:creationId xmlns:a16="http://schemas.microsoft.com/office/drawing/2014/main" id="{57FB4CE4-E686-F712-1ED4-BEAEAF4A709D}"/>
              </a:ext>
            </a:extLst>
          </p:cNvPr>
          <p:cNvSpPr/>
          <p:nvPr/>
        </p:nvSpPr>
        <p:spPr>
          <a:xfrm>
            <a:off x="5233492" y="3346252"/>
            <a:ext cx="6297018" cy="929581"/>
          </a:xfrm>
          <a:prstGeom prst="roundRect">
            <a:avLst>
              <a:gd name="adj" fmla="val 5551"/>
            </a:avLst>
          </a:prstGeom>
          <a:solidFill>
            <a:srgbClr val="FFFFFF"/>
          </a:solidFill>
          <a:ln w="15240">
            <a:solidFill>
              <a:srgbClr val="B3003C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30" name="Shape 10">
            <a:extLst>
              <a:ext uri="{FF2B5EF4-FFF2-40B4-BE49-F238E27FC236}">
                <a16:creationId xmlns:a16="http://schemas.microsoft.com/office/drawing/2014/main" id="{3B95B92C-64B6-8987-EC22-8EB4F63FEA95}"/>
              </a:ext>
            </a:extLst>
          </p:cNvPr>
          <p:cNvSpPr/>
          <p:nvPr/>
        </p:nvSpPr>
        <p:spPr>
          <a:xfrm>
            <a:off x="5246192" y="3358952"/>
            <a:ext cx="491431" cy="904181"/>
          </a:xfrm>
          <a:prstGeom prst="roundRect">
            <a:avLst>
              <a:gd name="adj" fmla="val 7399"/>
            </a:avLst>
          </a:prstGeom>
          <a:solidFill>
            <a:srgbClr val="B3003C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31" name="Image 3" descr="preencoded.png">
            <a:extLst>
              <a:ext uri="{FF2B5EF4-FFF2-40B4-BE49-F238E27FC236}">
                <a16:creationId xmlns:a16="http://schemas.microsoft.com/office/drawing/2014/main" id="{FDF49553-D9E3-B948-E85E-D25EE294C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6607" y="3718918"/>
            <a:ext cx="184249" cy="184249"/>
          </a:xfrm>
          <a:prstGeom prst="rect">
            <a:avLst/>
          </a:prstGeom>
        </p:spPr>
      </p:pic>
      <p:sp>
        <p:nvSpPr>
          <p:cNvPr id="32" name="Text 11">
            <a:extLst>
              <a:ext uri="{FF2B5EF4-FFF2-40B4-BE49-F238E27FC236}">
                <a16:creationId xmlns:a16="http://schemas.microsoft.com/office/drawing/2014/main" id="{A67CACDE-7327-349F-C6F7-D0CB733D2B05}"/>
              </a:ext>
            </a:extLst>
          </p:cNvPr>
          <p:cNvSpPr/>
          <p:nvPr/>
        </p:nvSpPr>
        <p:spPr>
          <a:xfrm>
            <a:off x="5860455" y="3481784"/>
            <a:ext cx="1535807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Inconsolata Bold" pitchFamily="34" charset="-122"/>
                <a:cs typeface="Arial" panose="020B0604020202020204" pitchFamily="34" charset="0"/>
              </a:rPr>
              <a:t>Compliance &amp; Privacy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12">
            <a:extLst>
              <a:ext uri="{FF2B5EF4-FFF2-40B4-BE49-F238E27FC236}">
                <a16:creationId xmlns:a16="http://schemas.microsoft.com/office/drawing/2014/main" id="{3DAAE177-E1F5-840F-3860-28D3BB4E2BE2}"/>
              </a:ext>
            </a:extLst>
          </p:cNvPr>
          <p:cNvSpPr/>
          <p:nvPr/>
        </p:nvSpPr>
        <p:spPr>
          <a:xfrm>
            <a:off x="5860456" y="3747393"/>
            <a:ext cx="5657354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Conformità garantita al </a:t>
            </a:r>
            <a:r>
              <a:rPr lang="en-US" sz="1000" b="1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GDPR</a:t>
            </a: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e normative europee. Tutto il ciclo avviene in locale, senza transiti su cloud pubblici.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13">
            <a:extLst>
              <a:ext uri="{FF2B5EF4-FFF2-40B4-BE49-F238E27FC236}">
                <a16:creationId xmlns:a16="http://schemas.microsoft.com/office/drawing/2014/main" id="{3FD66F56-532F-1629-76CF-D997CB0064FF}"/>
              </a:ext>
            </a:extLst>
          </p:cNvPr>
          <p:cNvSpPr/>
          <p:nvPr/>
        </p:nvSpPr>
        <p:spPr>
          <a:xfrm>
            <a:off x="5233492" y="4398665"/>
            <a:ext cx="6297018" cy="929581"/>
          </a:xfrm>
          <a:prstGeom prst="roundRect">
            <a:avLst>
              <a:gd name="adj" fmla="val 5551"/>
            </a:avLst>
          </a:prstGeom>
          <a:solidFill>
            <a:srgbClr val="FFFFFF"/>
          </a:solidFill>
          <a:ln w="15240">
            <a:solidFill>
              <a:srgbClr val="B3003C"/>
            </a:solidFill>
            <a:prstDash val="solid"/>
          </a:ln>
        </p:spPr>
        <p:txBody>
          <a:bodyPr/>
          <a:lstStyle/>
          <a:p>
            <a:endParaRPr lang="it-IT" sz="1500"/>
          </a:p>
        </p:txBody>
      </p:sp>
      <p:sp>
        <p:nvSpPr>
          <p:cNvPr id="35" name="Shape 14">
            <a:extLst>
              <a:ext uri="{FF2B5EF4-FFF2-40B4-BE49-F238E27FC236}">
                <a16:creationId xmlns:a16="http://schemas.microsoft.com/office/drawing/2014/main" id="{99095E5E-F4AB-5381-F12C-C52EA13DDE49}"/>
              </a:ext>
            </a:extLst>
          </p:cNvPr>
          <p:cNvSpPr/>
          <p:nvPr/>
        </p:nvSpPr>
        <p:spPr>
          <a:xfrm>
            <a:off x="5246192" y="4411365"/>
            <a:ext cx="491431" cy="904181"/>
          </a:xfrm>
          <a:prstGeom prst="roundRect">
            <a:avLst>
              <a:gd name="adj" fmla="val 7399"/>
            </a:avLst>
          </a:prstGeom>
          <a:solidFill>
            <a:srgbClr val="B3003C"/>
          </a:solidFill>
          <a:ln/>
        </p:spPr>
        <p:txBody>
          <a:bodyPr/>
          <a:lstStyle/>
          <a:p>
            <a:endParaRPr lang="it-IT" sz="1500"/>
          </a:p>
        </p:txBody>
      </p:sp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C0C91230-B88E-9C96-3EE1-8D7D05828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96607" y="4771331"/>
            <a:ext cx="184249" cy="184249"/>
          </a:xfrm>
          <a:prstGeom prst="rect">
            <a:avLst/>
          </a:prstGeom>
        </p:spPr>
      </p:pic>
      <p:sp>
        <p:nvSpPr>
          <p:cNvPr id="37" name="Text 15">
            <a:extLst>
              <a:ext uri="{FF2B5EF4-FFF2-40B4-BE49-F238E27FC236}">
                <a16:creationId xmlns:a16="http://schemas.microsoft.com/office/drawing/2014/main" id="{01A47673-0E08-FC4C-B3E1-337F2028A288}"/>
              </a:ext>
            </a:extLst>
          </p:cNvPr>
          <p:cNvSpPr/>
          <p:nvPr/>
        </p:nvSpPr>
        <p:spPr>
          <a:xfrm>
            <a:off x="5860456" y="4534198"/>
            <a:ext cx="1611709" cy="191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chemeClr val="tx2"/>
                </a:solidFill>
                <a:latin typeface="Arial" panose="020B0604020202020204" pitchFamily="34" charset="0"/>
                <a:ea typeface="Inconsolata Bold" pitchFamily="34" charset="-122"/>
                <a:cs typeface="Arial" panose="020B0604020202020204" pitchFamily="34" charset="0"/>
              </a:rPr>
              <a:t>Segregazione dei Dati</a:t>
            </a:r>
            <a:endParaRPr lang="en-US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16">
            <a:extLst>
              <a:ext uri="{FF2B5EF4-FFF2-40B4-BE49-F238E27FC236}">
                <a16:creationId xmlns:a16="http://schemas.microsoft.com/office/drawing/2014/main" id="{A2CE7FF3-0B6C-2630-AF28-1B05E9748568}"/>
              </a:ext>
            </a:extLst>
          </p:cNvPr>
          <p:cNvSpPr/>
          <p:nvPr/>
        </p:nvSpPr>
        <p:spPr>
          <a:xfrm>
            <a:off x="5860456" y="4799807"/>
            <a:ext cx="5657354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Definizione precisa del perimetro informativo, limitando efficacemente il rischio di risposte fuori contesto.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17">
            <a:extLst>
              <a:ext uri="{FF2B5EF4-FFF2-40B4-BE49-F238E27FC236}">
                <a16:creationId xmlns:a16="http://schemas.microsoft.com/office/drawing/2014/main" id="{B769AFD6-5F90-45D0-B55D-2A75F7840E0D}"/>
              </a:ext>
            </a:extLst>
          </p:cNvPr>
          <p:cNvSpPr/>
          <p:nvPr/>
        </p:nvSpPr>
        <p:spPr>
          <a:xfrm>
            <a:off x="5233492" y="5466457"/>
            <a:ext cx="6297018" cy="718344"/>
          </a:xfrm>
          <a:prstGeom prst="roundRect">
            <a:avLst>
              <a:gd name="adj" fmla="val 7184"/>
            </a:avLst>
          </a:prstGeom>
          <a:solidFill>
            <a:srgbClr val="B3003C"/>
          </a:solidFill>
          <a:ln/>
        </p:spPr>
        <p:txBody>
          <a:bodyPr/>
          <a:lstStyle/>
          <a:p>
            <a:endParaRPr lang="it-IT" sz="1500"/>
          </a:p>
        </p:txBody>
      </p:sp>
      <p:sp>
        <p:nvSpPr>
          <p:cNvPr id="41" name="Text 18">
            <a:extLst>
              <a:ext uri="{FF2B5EF4-FFF2-40B4-BE49-F238E27FC236}">
                <a16:creationId xmlns:a16="http://schemas.microsoft.com/office/drawing/2014/main" id="{AB6830B3-70AC-F6E7-10C5-7BF9F6E967F8}"/>
              </a:ext>
            </a:extLst>
          </p:cNvPr>
          <p:cNvSpPr/>
          <p:nvPr/>
        </p:nvSpPr>
        <p:spPr>
          <a:xfrm>
            <a:off x="5632649" y="5619948"/>
            <a:ext cx="5775028" cy="392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Compliance AI Act: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Ogni soluzione è progettata seguendo i principi dell'AI Act. Forniamo mappe di compliance chiare per comprendere obblighi, rischi e responsabilità in modo trasparente</a:t>
            </a:r>
            <a:r>
              <a:rPr lang="en-US" sz="958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958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500F39-5B2C-3B13-CD92-A2728442A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98" y="1259739"/>
            <a:ext cx="3510247" cy="49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DF48-3231-02FD-5C51-8C30EA7C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CC3EB43-5115-E503-EEB2-77C3701293B6}"/>
              </a:ext>
            </a:extLst>
          </p:cNvPr>
          <p:cNvSpPr txBox="1"/>
          <p:nvPr/>
        </p:nvSpPr>
        <p:spPr>
          <a:xfrm>
            <a:off x="505860" y="243895"/>
            <a:ext cx="6939452" cy="57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106"/>
              </a:lnSpc>
            </a:pPr>
            <a:r>
              <a:rPr lang="en-US" sz="2799" b="1" dirty="0">
                <a:solidFill>
                  <a:srgbClr val="B3153F"/>
                </a:solidFill>
                <a:latin typeface="IBM Plex Mono Bold"/>
                <a:sym typeface="IBM Plex Mono Bold"/>
              </a:rPr>
              <a:t>La </a:t>
            </a:r>
            <a:r>
              <a:rPr lang="en-US" sz="2799" b="1" dirty="0" err="1">
                <a:solidFill>
                  <a:srgbClr val="B3153F"/>
                </a:solidFill>
                <a:latin typeface="IBM Plex Mono Bold"/>
                <a:sym typeface="IBM Plex Mono Bold"/>
              </a:rPr>
              <a:t>struttura</a:t>
            </a:r>
            <a:r>
              <a:rPr lang="en-US" sz="2799" b="1" dirty="0">
                <a:solidFill>
                  <a:srgbClr val="B3153F"/>
                </a:solidFill>
                <a:latin typeface="IBM Plex Mono Bold"/>
                <a:sym typeface="IBM Plex Mono Bold"/>
              </a:rPr>
              <a:t> </a:t>
            </a:r>
            <a:r>
              <a:rPr lang="en-US" sz="2799" b="1" dirty="0" err="1">
                <a:solidFill>
                  <a:srgbClr val="B3153F"/>
                </a:solidFill>
                <a:latin typeface="IBM Plex Mono Bold"/>
                <a:sym typeface="IBM Plex Mono Bold"/>
              </a:rPr>
              <a:t>dell’AI</a:t>
            </a:r>
            <a:r>
              <a:rPr lang="en-US" sz="2799" b="1" dirty="0">
                <a:solidFill>
                  <a:srgbClr val="B3153F"/>
                </a:solidFill>
                <a:latin typeface="IBM Plex Mono Bold"/>
                <a:sym typeface="IBM Plex Mono Bold"/>
              </a:rPr>
              <a:t> di BDP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5CFA91A5-0A83-F345-BABC-B6DC42CC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163" y="922093"/>
            <a:ext cx="8739674" cy="54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88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B362D-8D66-734E-5D0F-DC6BDDDB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C7C541-3DDE-DF4E-A4FF-5A0D7083CB2E}"/>
              </a:ext>
            </a:extLst>
          </p:cNvPr>
          <p:cNvSpPr txBox="1"/>
          <p:nvPr/>
        </p:nvSpPr>
        <p:spPr>
          <a:xfrm>
            <a:off x="537498" y="275792"/>
            <a:ext cx="10164550" cy="110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6"/>
              </a:lnSpc>
            </a:pPr>
            <a:r>
              <a:rPr lang="it-IT" sz="2799" b="1" dirty="0" err="1">
                <a:solidFill>
                  <a:srgbClr val="B3153F"/>
                </a:solidFill>
                <a:latin typeface="IBM Plex Mono Bold"/>
                <a:sym typeface="IBM Plex Mono Bold"/>
              </a:rPr>
              <a:t>iFlow</a:t>
            </a:r>
            <a:r>
              <a:rPr lang="it-IT" sz="2799" b="1" dirty="0">
                <a:solidFill>
                  <a:srgbClr val="B3153F"/>
                </a:solidFill>
                <a:latin typeface="IBM Plex Mono Bold"/>
                <a:sym typeface="IBM Plex Mono Bold"/>
              </a:rPr>
              <a:t>: l’automazione conversazionale semplice e intelligente</a:t>
            </a:r>
            <a:endParaRPr lang="en-US" sz="2799" b="1" dirty="0">
              <a:solidFill>
                <a:srgbClr val="B3153F"/>
              </a:solidFill>
              <a:latin typeface="IBM Plex Mono Bold"/>
              <a:sym typeface="IBM Plex Mono Bold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548D37-D38A-ECF8-333E-F2FE5B06B907}"/>
              </a:ext>
            </a:extLst>
          </p:cNvPr>
          <p:cNvSpPr txBox="1"/>
          <p:nvPr/>
        </p:nvSpPr>
        <p:spPr>
          <a:xfrm>
            <a:off x="771674" y="1670895"/>
            <a:ext cx="11188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</a:rPr>
              <a:t>Dalla progettazione alla gestione delle conversazioni, tutto in un’unica piattaforma.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9811198-076D-A412-BDBA-659F34212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74" y="2331758"/>
            <a:ext cx="5350516" cy="37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B3003C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Progetta flussi di conversazione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NoCode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per chatbot 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voicebot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B3003C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Integra automazione e intervento umano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per un’esperienza fluida e personalizzata.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B3003C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Gestisci conversazioni </a:t>
            </a:r>
            <a:r>
              <a:rPr lang="it-IT" altLang="it-IT" b="1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ulticanale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(Telefono, WhatsApp, web e s</a:t>
            </a:r>
            <a:r>
              <a:rPr lang="it-IT" altLang="it-IT" dirty="0">
                <a:solidFill>
                  <a:schemeClr val="tx2"/>
                </a:solidFill>
                <a:latin typeface="Arial" panose="020B0604020202020204" pitchFamily="34" charset="0"/>
              </a:rPr>
              <a:t>ocial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B3003C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Monitora risultati e migliora le 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performance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con dati e analisi in tempo reale.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B3003C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it-IT" altLang="it-IT" b="1" dirty="0">
                <a:solidFill>
                  <a:schemeClr val="tx2"/>
                </a:solidFill>
                <a:latin typeface="Arial" panose="020B0604020202020204" pitchFamily="34" charset="0"/>
              </a:rPr>
              <a:t>Smart Routing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77605F5-9555-CE84-503F-9C010CE5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929" y="1955796"/>
            <a:ext cx="4851447" cy="4749311"/>
          </a:xfrm>
          <a:prstGeom prst="rect">
            <a:avLst/>
          </a:prstGeom>
        </p:spPr>
      </p:pic>
      <p:sp>
        <p:nvSpPr>
          <p:cNvPr id="2" name="Shape 5">
            <a:extLst>
              <a:ext uri="{FF2B5EF4-FFF2-40B4-BE49-F238E27FC236}">
                <a16:creationId xmlns:a16="http://schemas.microsoft.com/office/drawing/2014/main" id="{6B14AA15-A4E6-C40A-B335-D297E3CE1719}"/>
              </a:ext>
            </a:extLst>
          </p:cNvPr>
          <p:cNvSpPr/>
          <p:nvPr/>
        </p:nvSpPr>
        <p:spPr>
          <a:xfrm>
            <a:off x="1711755" y="6109533"/>
            <a:ext cx="4284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50800" dir="5400000" sx="105000" sy="105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8">
            <a:extLst>
              <a:ext uri="{FF2B5EF4-FFF2-40B4-BE49-F238E27FC236}">
                <a16:creationId xmlns:a16="http://schemas.microsoft.com/office/drawing/2014/main" id="{8EE183FB-E7C3-CF1E-D254-25CAA825E5AF}"/>
              </a:ext>
            </a:extLst>
          </p:cNvPr>
          <p:cNvSpPr/>
          <p:nvPr/>
        </p:nvSpPr>
        <p:spPr>
          <a:xfrm>
            <a:off x="728751" y="2575476"/>
            <a:ext cx="22860" cy="3456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dir="10800000" sx="104000" sy="104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249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73983-983C-1ABC-5658-12F73BECB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0">
            <a:extLst>
              <a:ext uri="{FF2B5EF4-FFF2-40B4-BE49-F238E27FC236}">
                <a16:creationId xmlns:a16="http://schemas.microsoft.com/office/drawing/2014/main" id="{AF9FF6E2-9F8B-DE04-8517-BFE3369827F9}"/>
              </a:ext>
            </a:extLst>
          </p:cNvPr>
          <p:cNvSpPr txBox="1"/>
          <p:nvPr/>
        </p:nvSpPr>
        <p:spPr>
          <a:xfrm>
            <a:off x="584461" y="302398"/>
            <a:ext cx="4241089" cy="413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00"/>
              </a:lnSpc>
              <a:spcBef>
                <a:spcPct val="0"/>
              </a:spcBef>
              <a:defRPr/>
            </a:pPr>
            <a:r>
              <a:rPr lang="it-IT" sz="2667" b="1">
                <a:solidFill>
                  <a:srgbClr val="FFFFFF"/>
                </a:solidFill>
                <a:latin typeface="IBM Plex Mono Bold"/>
              </a:rPr>
              <a:t>Brain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2CCB45-18A5-A39D-9FC7-68CA02B30F79}"/>
              </a:ext>
            </a:extLst>
          </p:cNvPr>
          <p:cNvSpPr txBox="1"/>
          <p:nvPr/>
        </p:nvSpPr>
        <p:spPr>
          <a:xfrm>
            <a:off x="6955980" y="1255744"/>
            <a:ext cx="5005974" cy="4346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l’assistente AI di 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Digitale Platform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progettato per interagire in linguaggio naturale e guidare in modo dinamico i flussi creati con </a:t>
            </a:r>
            <a:r>
              <a:rPr lang="it-IT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iFlow</a:t>
            </a: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Comprende: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Intenzioni, entità e tono della conversazione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adatta: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cambi di argomento e contesto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Orchestra: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flussi creati con </a:t>
            </a:r>
            <a:r>
              <a:rPr lang="it-IT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iFlow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modo intelligente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Interroga: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fonti strutturate e non strutturate e risponde con rapidità e precisione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Risponde: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tempo reale, con coerenza e naturalezza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6216D5-9F15-A475-606C-F7ADA9421C8A}"/>
              </a:ext>
            </a:extLst>
          </p:cNvPr>
          <p:cNvSpPr txBox="1"/>
          <p:nvPr/>
        </p:nvSpPr>
        <p:spPr>
          <a:xfrm>
            <a:off x="497112" y="479928"/>
            <a:ext cx="8961855" cy="523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799" b="1" dirty="0">
                <a:solidFill>
                  <a:srgbClr val="B3153F"/>
                </a:solidFill>
                <a:latin typeface="IBM Plex Mono Bold"/>
              </a:rPr>
              <a:t>Brain – L’assistente AI evoluto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6158C55B-BFC3-7907-26D7-963ECE38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61" y="1180550"/>
            <a:ext cx="5982591" cy="4887417"/>
          </a:xfrm>
          <a:prstGeom prst="rect">
            <a:avLst/>
          </a:prstGeom>
        </p:spPr>
      </p:pic>
      <p:sp>
        <p:nvSpPr>
          <p:cNvPr id="2" name="Shape 8">
            <a:extLst>
              <a:ext uri="{FF2B5EF4-FFF2-40B4-BE49-F238E27FC236}">
                <a16:creationId xmlns:a16="http://schemas.microsoft.com/office/drawing/2014/main" id="{8176EA49-FF16-E18D-F975-2845DC57FE93}"/>
              </a:ext>
            </a:extLst>
          </p:cNvPr>
          <p:cNvSpPr/>
          <p:nvPr/>
        </p:nvSpPr>
        <p:spPr>
          <a:xfrm>
            <a:off x="6933678" y="2858296"/>
            <a:ext cx="22860" cy="2520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dir="10800000" sx="105000" sy="105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3" name="Shape 5">
            <a:extLst>
              <a:ext uri="{FF2B5EF4-FFF2-40B4-BE49-F238E27FC236}">
                <a16:creationId xmlns:a16="http://schemas.microsoft.com/office/drawing/2014/main" id="{3BE682F7-90F6-D034-FC6E-08BDE2E40CF0}"/>
              </a:ext>
            </a:extLst>
          </p:cNvPr>
          <p:cNvSpPr/>
          <p:nvPr/>
        </p:nvSpPr>
        <p:spPr>
          <a:xfrm>
            <a:off x="8393320" y="5566255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50800" dir="5400000" sx="106000" sy="106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34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C4198A10-9296-C7BE-D4FC-AEF2B853E3A7}"/>
              </a:ext>
            </a:extLst>
          </p:cNvPr>
          <p:cNvSpPr txBox="1"/>
          <p:nvPr/>
        </p:nvSpPr>
        <p:spPr>
          <a:xfrm>
            <a:off x="584461" y="302398"/>
            <a:ext cx="10728581" cy="854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400"/>
              </a:lnSpc>
              <a:spcBef>
                <a:spcPct val="0"/>
              </a:spcBef>
              <a:defRPr/>
            </a:pPr>
            <a:r>
              <a:rPr lang="it-IT" sz="2799" b="1" dirty="0">
                <a:solidFill>
                  <a:srgbClr val="B3153F"/>
                </a:solidFill>
                <a:latin typeface="IBM Plex Mono Bold"/>
              </a:rPr>
              <a:t>Brain: il motore cognitivo per la conversazione naturale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A7CF97-79EF-1F4E-293B-F42BA788672C}"/>
              </a:ext>
            </a:extLst>
          </p:cNvPr>
          <p:cNvSpPr txBox="1"/>
          <p:nvPr/>
        </p:nvSpPr>
        <p:spPr>
          <a:xfrm>
            <a:off x="7129904" y="3707941"/>
            <a:ext cx="4377836" cy="1593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L’intelligenza che orchestra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 assistenti AI specializzati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Gestisce deviazioni e imprevisti nel dialogo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 coerenza e naturalezza in ogni interazione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E3533E-04EF-742A-7790-1A6425F65899}"/>
              </a:ext>
            </a:extLst>
          </p:cNvPr>
          <p:cNvSpPr txBox="1"/>
          <p:nvPr/>
        </p:nvSpPr>
        <p:spPr>
          <a:xfrm>
            <a:off x="805307" y="3773044"/>
            <a:ext cx="4032148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Conversazioni reali, non script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Attiva flussi dedicati quando cambia il contesto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Riprende la conversazione senza perdita di senso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F7A72D0-49D3-724B-1D94-873A590E4A38}"/>
              </a:ext>
            </a:extLst>
          </p:cNvPr>
          <p:cNvGrpSpPr/>
          <p:nvPr/>
        </p:nvGrpSpPr>
        <p:grpSpPr>
          <a:xfrm>
            <a:off x="759587" y="1537460"/>
            <a:ext cx="10672826" cy="1530931"/>
            <a:chOff x="640216" y="1669533"/>
            <a:chExt cx="10672826" cy="1530931"/>
          </a:xfrm>
        </p:grpSpPr>
        <p:sp>
          <p:nvSpPr>
            <p:cNvPr id="2" name="Shape 5">
              <a:extLst>
                <a:ext uri="{FF2B5EF4-FFF2-40B4-BE49-F238E27FC236}">
                  <a16:creationId xmlns:a16="http://schemas.microsoft.com/office/drawing/2014/main" id="{79AD0AEE-87AD-2DB7-CE90-8460E94A6430}"/>
                </a:ext>
              </a:extLst>
            </p:cNvPr>
            <p:cNvSpPr/>
            <p:nvPr/>
          </p:nvSpPr>
          <p:spPr>
            <a:xfrm>
              <a:off x="3077737" y="3164464"/>
              <a:ext cx="8235305" cy="36000"/>
            </a:xfrm>
            <a:prstGeom prst="rect">
              <a:avLst/>
            </a:prstGeom>
            <a:solidFill>
              <a:srgbClr val="666666">
                <a:alpha val="50000"/>
              </a:srgbClr>
            </a:solidFill>
            <a:ln/>
            <a:effectLst>
              <a:outerShdw blurRad="50800" dist="38100" dir="5400000" sx="102000" sy="102000" algn="t" rotWithShape="0">
                <a:schemeClr val="tx2">
                  <a:alpha val="74000"/>
                </a:schemeClr>
              </a:outerShdw>
            </a:effectLst>
          </p:spPr>
          <p:txBody>
            <a:bodyPr/>
            <a:lstStyle/>
            <a:p>
              <a:endPara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 6">
              <a:extLst>
                <a:ext uri="{FF2B5EF4-FFF2-40B4-BE49-F238E27FC236}">
                  <a16:creationId xmlns:a16="http://schemas.microsoft.com/office/drawing/2014/main" id="{7BDF7978-4390-AD80-546B-EDBB6C3E2B65}"/>
                </a:ext>
              </a:extLst>
            </p:cNvPr>
            <p:cNvSpPr/>
            <p:nvPr/>
          </p:nvSpPr>
          <p:spPr>
            <a:xfrm>
              <a:off x="839612" y="1690513"/>
              <a:ext cx="5610701" cy="3188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000" b="1" dirty="0">
                  <a:solidFill>
                    <a:schemeClr val="tx2"/>
                  </a:solidFill>
                  <a:latin typeface="Arial" panose="020B0604020202020204" pitchFamily="34" charset="0"/>
                  <a:ea typeface="Inconsolata Bold" pitchFamily="34" charset="-122"/>
                  <a:cs typeface="Arial" panose="020B0604020202020204" pitchFamily="34" charset="0"/>
                </a:rPr>
                <a:t>Dall'assistente virtuale al collega digitale</a:t>
              </a:r>
              <a:endPara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 7">
              <a:extLst>
                <a:ext uri="{FF2B5EF4-FFF2-40B4-BE49-F238E27FC236}">
                  <a16:creationId xmlns:a16="http://schemas.microsoft.com/office/drawing/2014/main" id="{9569CEB2-AFB4-66B3-C9FE-C6B0EE19875C}"/>
                </a:ext>
              </a:extLst>
            </p:cNvPr>
            <p:cNvSpPr/>
            <p:nvPr/>
          </p:nvSpPr>
          <p:spPr>
            <a:xfrm>
              <a:off x="839612" y="2253362"/>
              <a:ext cx="10473430" cy="54435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100"/>
                </a:lnSpc>
                <a:buNone/>
              </a:pPr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Con Brain, l'AI non si limita a rispondere: </a:t>
              </a:r>
              <a:r>
                <a:rPr lang="en-US" b="1" dirty="0">
                  <a:solidFill>
                    <a:schemeClr val="tx2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interpreta, orchestra e accompagna</a:t>
              </a:r>
              <a:r>
                <a:rPr lang="en-US" dirty="0">
                  <a:solidFill>
                    <a:schemeClr val="tx2"/>
                  </a:solidFill>
                  <a:latin typeface="Arial" panose="020B0604020202020204" pitchFamily="34" charset="0"/>
                  <a:ea typeface="Inter" pitchFamily="34" charset="-122"/>
                  <a:cs typeface="Arial" panose="020B0604020202020204" pitchFamily="34" charset="0"/>
                </a:rPr>
                <a:t>. È la sintesi perfetta tra automazione e intelligenza relazionale: un collega digitale capace di capire il contesto, gestire la complessità e mantenere viva la naturalezza della conversazione.</a:t>
              </a:r>
              <a:endPara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hape 8">
              <a:extLst>
                <a:ext uri="{FF2B5EF4-FFF2-40B4-BE49-F238E27FC236}">
                  <a16:creationId xmlns:a16="http://schemas.microsoft.com/office/drawing/2014/main" id="{34D6B488-0779-53B0-DBCA-260599473955}"/>
                </a:ext>
              </a:extLst>
            </p:cNvPr>
            <p:cNvSpPr/>
            <p:nvPr/>
          </p:nvSpPr>
          <p:spPr>
            <a:xfrm>
              <a:off x="640216" y="1669533"/>
              <a:ext cx="22860" cy="1476000"/>
            </a:xfrm>
            <a:prstGeom prst="rect">
              <a:avLst/>
            </a:prstGeom>
            <a:solidFill>
              <a:srgbClr val="B3003C"/>
            </a:solidFill>
            <a:ln/>
            <a:effectLst>
              <a:glow rad="50800">
                <a:schemeClr val="accent1">
                  <a:alpha val="40000"/>
                </a:schemeClr>
              </a:glow>
              <a:outerShdw blurRad="50800" dist="76200" dir="10800000" sx="117000" sy="117000" algn="r" rotWithShape="0">
                <a:srgbClr val="B3003C">
                  <a:alpha val="40000"/>
                </a:srgbClr>
              </a:outerShdw>
            </a:effectLst>
          </p:spPr>
          <p:txBody>
            <a:bodyPr/>
            <a:lstStyle/>
            <a:p>
              <a:endParaRPr lang="it-IT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F1A4C1-C42C-C1B5-4C33-3973529B6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282" y="347867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">
            <a:extLst>
              <a:ext uri="{FF2B5EF4-FFF2-40B4-BE49-F238E27FC236}">
                <a16:creationId xmlns:a16="http://schemas.microsoft.com/office/drawing/2014/main" id="{6D2A4F56-9FFE-B152-299E-DB1CEBAB2526}"/>
              </a:ext>
            </a:extLst>
          </p:cNvPr>
          <p:cNvSpPr/>
          <p:nvPr/>
        </p:nvSpPr>
        <p:spPr>
          <a:xfrm>
            <a:off x="1326972" y="5417464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EF19D2F5-4F6C-6F58-1FF4-00804DCC25CF}"/>
              </a:ext>
            </a:extLst>
          </p:cNvPr>
          <p:cNvSpPr/>
          <p:nvPr/>
        </p:nvSpPr>
        <p:spPr>
          <a:xfrm>
            <a:off x="782447" y="3835233"/>
            <a:ext cx="22860" cy="1476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dir="10800000" sx="117000" sy="117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3" name="Shape 5">
            <a:extLst>
              <a:ext uri="{FF2B5EF4-FFF2-40B4-BE49-F238E27FC236}">
                <a16:creationId xmlns:a16="http://schemas.microsoft.com/office/drawing/2014/main" id="{9D8490A7-C7D1-ED6F-30D5-3DB298C457D1}"/>
              </a:ext>
            </a:extLst>
          </p:cNvPr>
          <p:cNvSpPr/>
          <p:nvPr/>
        </p:nvSpPr>
        <p:spPr>
          <a:xfrm>
            <a:off x="7272991" y="5397207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8">
            <a:extLst>
              <a:ext uri="{FF2B5EF4-FFF2-40B4-BE49-F238E27FC236}">
                <a16:creationId xmlns:a16="http://schemas.microsoft.com/office/drawing/2014/main" id="{FFBF8D6B-E29D-CA0F-9491-05D8D96C74D3}"/>
              </a:ext>
            </a:extLst>
          </p:cNvPr>
          <p:cNvSpPr/>
          <p:nvPr/>
        </p:nvSpPr>
        <p:spPr>
          <a:xfrm rot="10800000" flipV="1">
            <a:off x="11456576" y="3814976"/>
            <a:ext cx="22860" cy="1476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sx="117000" sy="117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4713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AD61F-F6E6-9FED-34C9-FDC416519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1FF29F-C79B-4066-DF0C-B525099F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9638" y="1468436"/>
            <a:ext cx="3667153" cy="26361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947802-C401-D6A9-0611-B8F4FC1B1465}"/>
              </a:ext>
            </a:extLst>
          </p:cNvPr>
          <p:cNvSpPr txBox="1"/>
          <p:nvPr/>
        </p:nvSpPr>
        <p:spPr>
          <a:xfrm>
            <a:off x="486935" y="373267"/>
            <a:ext cx="10709149" cy="953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799" b="1" dirty="0">
                <a:solidFill>
                  <a:srgbClr val="B3153F"/>
                </a:solidFill>
                <a:latin typeface="IBM Plex Mono Bold"/>
              </a:rPr>
              <a:t>Un’architettura multi-Brain per competenze specializzate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9D507C-DAD5-36F9-6418-4615069EA849}"/>
              </a:ext>
            </a:extLst>
          </p:cNvPr>
          <p:cNvSpPr txBox="1"/>
          <p:nvPr/>
        </p:nvSpPr>
        <p:spPr>
          <a:xfrm>
            <a:off x="721113" y="1600492"/>
            <a:ext cx="5880410" cy="226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Intelligenze che collaborano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Ogni Brain è specializzato per dominio (amministrativo, tecnico, commerciale…)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attiva l’assistente più competente in base al contesto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passaggio tra Brain è fluido e automatico, come in un team umano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C43686-45E4-541B-DA09-DB2ACA41FFAC}"/>
              </a:ext>
            </a:extLst>
          </p:cNvPr>
          <p:cNvSpPr txBox="1"/>
          <p:nvPr/>
        </p:nvSpPr>
        <p:spPr>
          <a:xfrm>
            <a:off x="5306251" y="4447425"/>
            <a:ext cx="6529038" cy="1444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Efficienza e personalizzazione</a:t>
            </a:r>
          </a:p>
          <a:p>
            <a:pPr marL="285750" indent="-285750">
              <a:lnSpc>
                <a:spcPts val="29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Architettura distribuita 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più precisione e meno errori</a:t>
            </a:r>
          </a:p>
          <a:p>
            <a:pPr marL="285750" indent="-285750">
              <a:lnSpc>
                <a:spcPts val="29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Adatta tono, linguaggio e formalità in base all’utente</a:t>
            </a:r>
          </a:p>
          <a:p>
            <a:pPr marL="285750" indent="-285750">
              <a:lnSpc>
                <a:spcPts val="29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Multilingue nativo: risponde nella lingua dell’interlocutore</a:t>
            </a:r>
          </a:p>
        </p:txBody>
      </p:sp>
      <p:sp>
        <p:nvSpPr>
          <p:cNvPr id="5" name="Shape 5">
            <a:extLst>
              <a:ext uri="{FF2B5EF4-FFF2-40B4-BE49-F238E27FC236}">
                <a16:creationId xmlns:a16="http://schemas.microsoft.com/office/drawing/2014/main" id="{68ABD092-26CB-772B-BBF9-AAAC4D4EBAE6}"/>
              </a:ext>
            </a:extLst>
          </p:cNvPr>
          <p:cNvSpPr/>
          <p:nvPr/>
        </p:nvSpPr>
        <p:spPr>
          <a:xfrm>
            <a:off x="3083281" y="3865856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AB72C329-B55B-6185-E559-FEE14DD788CF}"/>
              </a:ext>
            </a:extLst>
          </p:cNvPr>
          <p:cNvSpPr/>
          <p:nvPr/>
        </p:nvSpPr>
        <p:spPr>
          <a:xfrm>
            <a:off x="672232" y="1743174"/>
            <a:ext cx="22860" cy="1980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dir="10800000" sx="117000" sy="117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C5B6C18-7F40-DB13-B93D-2F153528AF18}"/>
              </a:ext>
            </a:extLst>
          </p:cNvPr>
          <p:cNvSpPr/>
          <p:nvPr/>
        </p:nvSpPr>
        <p:spPr>
          <a:xfrm>
            <a:off x="5431638" y="5906003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919CC4B3-639A-C0E4-0140-B12ADB352123}"/>
              </a:ext>
            </a:extLst>
          </p:cNvPr>
          <p:cNvSpPr/>
          <p:nvPr/>
        </p:nvSpPr>
        <p:spPr>
          <a:xfrm>
            <a:off x="11490801" y="4538003"/>
            <a:ext cx="22860" cy="1368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sx="117000" sy="117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6550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23B16-28AA-82DD-2704-1B2F4083C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17EF609-0C33-4468-1A50-85893606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36" y="2809151"/>
            <a:ext cx="3339939" cy="22266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3D9AFD-B097-4A97-F98D-AD50385DB7CB}"/>
              </a:ext>
            </a:extLst>
          </p:cNvPr>
          <p:cNvSpPr txBox="1"/>
          <p:nvPr/>
        </p:nvSpPr>
        <p:spPr>
          <a:xfrm>
            <a:off x="486935" y="373267"/>
            <a:ext cx="11506591" cy="953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799" b="1" dirty="0" err="1">
                <a:solidFill>
                  <a:srgbClr val="B3153F"/>
                </a:solidFill>
                <a:latin typeface="IBM Plex Mono Bold"/>
              </a:rPr>
              <a:t>coDriver</a:t>
            </a:r>
            <a:r>
              <a:rPr lang="it-IT" sz="2799" b="1" dirty="0">
                <a:solidFill>
                  <a:srgbClr val="B3153F"/>
                </a:solidFill>
                <a:latin typeface="IBM Plex Mono Bold"/>
              </a:rPr>
              <a:t>: il collega digitale che capisce, anticipa e affianca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57D82754-19A1-7A3F-2B41-49FD496CEFE5}"/>
              </a:ext>
            </a:extLst>
          </p:cNvPr>
          <p:cNvGrpSpPr/>
          <p:nvPr/>
        </p:nvGrpSpPr>
        <p:grpSpPr>
          <a:xfrm>
            <a:off x="706049" y="1472512"/>
            <a:ext cx="7721401" cy="1329497"/>
            <a:chOff x="706049" y="1472512"/>
            <a:chExt cx="7721401" cy="132949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CE8479E-2E37-0B07-F7AE-ABC3F9347D28}"/>
                </a:ext>
              </a:extLst>
            </p:cNvPr>
            <p:cNvSpPr txBox="1"/>
            <p:nvPr/>
          </p:nvSpPr>
          <p:spPr>
            <a:xfrm>
              <a:off x="706049" y="1498447"/>
              <a:ext cx="7721401" cy="1303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Supporto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intelligente, mai invasivo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Ascolta in tempo reale le conversazioni testuali e vocali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Comprende il contesto e anticipa i bisogni dell’operatore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Suggerisce informazioni e azioni pertinenti, prima ancora della richiesta</a:t>
              </a:r>
            </a:p>
          </p:txBody>
        </p:sp>
        <p:sp>
          <p:nvSpPr>
            <p:cNvPr id="9" name="Shape 8">
              <a:extLst>
                <a:ext uri="{FF2B5EF4-FFF2-40B4-BE49-F238E27FC236}">
                  <a16:creationId xmlns:a16="http://schemas.microsoft.com/office/drawing/2014/main" id="{C832CE15-E4EF-7940-7989-286B6A414042}"/>
                </a:ext>
              </a:extLst>
            </p:cNvPr>
            <p:cNvSpPr/>
            <p:nvPr/>
          </p:nvSpPr>
          <p:spPr>
            <a:xfrm>
              <a:off x="706049" y="1472512"/>
              <a:ext cx="22860" cy="1260000"/>
            </a:xfrm>
            <a:prstGeom prst="rect">
              <a:avLst/>
            </a:prstGeom>
            <a:solidFill>
              <a:srgbClr val="B3003C"/>
            </a:solidFill>
            <a:ln/>
            <a:effectLst>
              <a:glow rad="50800">
                <a:schemeClr val="accent1">
                  <a:alpha val="40000"/>
                </a:schemeClr>
              </a:glow>
              <a:outerShdw blurRad="50800" dist="76200" dir="10800000" sx="117000" sy="117000" algn="r" rotWithShape="0">
                <a:srgbClr val="B3003C">
                  <a:alpha val="40000"/>
                </a:srgbClr>
              </a:outerShdw>
            </a:effectLst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16" name="Shape 5">
            <a:extLst>
              <a:ext uri="{FF2B5EF4-FFF2-40B4-BE49-F238E27FC236}">
                <a16:creationId xmlns:a16="http://schemas.microsoft.com/office/drawing/2014/main" id="{0CCA059E-E061-F59F-6229-76D91B16247A}"/>
              </a:ext>
            </a:extLst>
          </p:cNvPr>
          <p:cNvSpPr/>
          <p:nvPr/>
        </p:nvSpPr>
        <p:spPr>
          <a:xfrm>
            <a:off x="5014494" y="2797043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5019B27-B7B2-A449-9AA2-27DA1A552B41}"/>
              </a:ext>
            </a:extLst>
          </p:cNvPr>
          <p:cNvGrpSpPr/>
          <p:nvPr/>
        </p:nvGrpSpPr>
        <p:grpSpPr>
          <a:xfrm>
            <a:off x="5930848" y="3157788"/>
            <a:ext cx="6261152" cy="1303562"/>
            <a:chOff x="5930848" y="3157788"/>
            <a:chExt cx="6261152" cy="130356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D1A08BA-3952-78C7-C06E-BB7E446454CD}"/>
                </a:ext>
              </a:extLst>
            </p:cNvPr>
            <p:cNvSpPr txBox="1"/>
            <p:nvPr/>
          </p:nvSpPr>
          <p:spPr>
            <a:xfrm>
              <a:off x="5930848" y="3157788"/>
              <a:ext cx="6261152" cy="1303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Collaborazione</a:t>
              </a: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naturale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Resta silenzioso finché non è coinvolto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Risponde immediatamente, senza bisogno di domande</a:t>
              </a:r>
            </a:p>
            <a:p>
              <a:pPr marL="285750" indent="-285750">
                <a:lnSpc>
                  <a:spcPts val="2500"/>
                </a:lnSpc>
                <a:buClr>
                  <a:srgbClr val="B3003C"/>
                </a:buClr>
                <a:buFont typeface="Wingdings" panose="05000000000000000000" pitchFamily="2" charset="2"/>
                <a:buChar char="Ø"/>
              </a:pPr>
              <a:r>
                <a:rPr lang="it-IT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Lascia all’operatore il pieno controllo della conversazione</a:t>
              </a:r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2B0EAB5C-A703-2E68-5132-2897E7CCB366}"/>
                </a:ext>
              </a:extLst>
            </p:cNvPr>
            <p:cNvSpPr/>
            <p:nvPr/>
          </p:nvSpPr>
          <p:spPr>
            <a:xfrm>
              <a:off x="5930848" y="3157788"/>
              <a:ext cx="22860" cy="1260000"/>
            </a:xfrm>
            <a:prstGeom prst="rect">
              <a:avLst/>
            </a:prstGeom>
            <a:solidFill>
              <a:srgbClr val="B3003C"/>
            </a:solidFill>
            <a:ln/>
            <a:effectLst>
              <a:glow rad="50800">
                <a:schemeClr val="accent1">
                  <a:alpha val="40000"/>
                </a:schemeClr>
              </a:glow>
              <a:outerShdw blurRad="50800" dist="76200" dir="10800000" sx="117000" sy="117000" algn="r" rotWithShape="0">
                <a:srgbClr val="B3003C">
                  <a:alpha val="40000"/>
                </a:srgbClr>
              </a:outerShdw>
            </a:effectLst>
          </p:spPr>
          <p:txBody>
            <a:bodyPr/>
            <a:lstStyle/>
            <a:p>
              <a:endParaRPr lang="it-IT" dirty="0"/>
            </a:p>
          </p:txBody>
        </p:sp>
      </p:grpSp>
      <p:sp>
        <p:nvSpPr>
          <p:cNvPr id="17" name="Shape 5">
            <a:extLst>
              <a:ext uri="{FF2B5EF4-FFF2-40B4-BE49-F238E27FC236}">
                <a16:creationId xmlns:a16="http://schemas.microsoft.com/office/drawing/2014/main" id="{C49F3BF3-9541-61CC-C316-C22306EBC3D4}"/>
              </a:ext>
            </a:extLst>
          </p:cNvPr>
          <p:cNvSpPr/>
          <p:nvPr/>
        </p:nvSpPr>
        <p:spPr>
          <a:xfrm>
            <a:off x="8717526" y="4504699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A55E8E-ED39-A13D-142A-FABDA58BDE09}"/>
              </a:ext>
            </a:extLst>
          </p:cNvPr>
          <p:cNvSpPr txBox="1"/>
          <p:nvPr/>
        </p:nvSpPr>
        <p:spPr>
          <a:xfrm>
            <a:off x="706049" y="5181171"/>
            <a:ext cx="8274204" cy="130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Personalizzabile e </a:t>
            </a:r>
            <a:r>
              <a:rPr 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adattivo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Può essere più o meno proattivo, in base alla soglia di confidence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Livello di intervento configurabile</a:t>
            </a:r>
          </a:p>
          <a:p>
            <a:pPr marL="285750" indent="-285750">
              <a:lnSpc>
                <a:spcPts val="2500"/>
              </a:lnSpc>
              <a:buClr>
                <a:srgbClr val="B3003C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Supporta in modo discreto, rapido e contestuale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E12BAA6F-20FE-8420-B3A5-4842EE844390}"/>
              </a:ext>
            </a:extLst>
          </p:cNvPr>
          <p:cNvSpPr/>
          <p:nvPr/>
        </p:nvSpPr>
        <p:spPr>
          <a:xfrm>
            <a:off x="706049" y="5181171"/>
            <a:ext cx="22860" cy="1260000"/>
          </a:xfrm>
          <a:prstGeom prst="rect">
            <a:avLst/>
          </a:prstGeom>
          <a:solidFill>
            <a:srgbClr val="B3003C"/>
          </a:solidFill>
          <a:ln/>
          <a:effectLst>
            <a:glow rad="50800">
              <a:schemeClr val="accent1">
                <a:alpha val="40000"/>
              </a:schemeClr>
            </a:glow>
            <a:outerShdw blurRad="50800" dist="76200" dir="10800000" sx="117000" sy="117000" algn="r" rotWithShape="0">
              <a:srgbClr val="B3003C">
                <a:alpha val="4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8" name="Shape 5">
            <a:extLst>
              <a:ext uri="{FF2B5EF4-FFF2-40B4-BE49-F238E27FC236}">
                <a16:creationId xmlns:a16="http://schemas.microsoft.com/office/drawing/2014/main" id="{2EF5F292-762B-81E0-ECDB-FA365E26E98E}"/>
              </a:ext>
            </a:extLst>
          </p:cNvPr>
          <p:cNvSpPr/>
          <p:nvPr/>
        </p:nvSpPr>
        <p:spPr>
          <a:xfrm>
            <a:off x="4456935" y="6446002"/>
            <a:ext cx="3276000" cy="36000"/>
          </a:xfrm>
          <a:prstGeom prst="rect">
            <a:avLst/>
          </a:prstGeom>
          <a:solidFill>
            <a:srgbClr val="666666">
              <a:alpha val="50000"/>
            </a:srgbClr>
          </a:solidFill>
          <a:ln/>
          <a:effectLst>
            <a:outerShdw blurRad="50800" dist="38100" dir="5400000" sx="102000" sy="102000" algn="t" rotWithShape="0">
              <a:schemeClr val="tx2">
                <a:alpha val="74000"/>
              </a:schemeClr>
            </a:outerShdw>
          </a:effectLst>
        </p:spPr>
        <p:txBody>
          <a:bodyPr/>
          <a:lstStyle/>
          <a:p>
            <a:endParaRPr lang="it-IT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308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37E79BF1-BBB0-6A24-FCB9-AA5465F6F841}"/>
              </a:ext>
            </a:extLst>
          </p:cNvPr>
          <p:cNvSpPr/>
          <p:nvPr/>
        </p:nvSpPr>
        <p:spPr>
          <a:xfrm>
            <a:off x="10302947" y="180561"/>
            <a:ext cx="1822709" cy="1819654"/>
          </a:xfrm>
          <a:prstGeom prst="wedgeRectCallout">
            <a:avLst>
              <a:gd name="adj1" fmla="val -1583"/>
              <a:gd name="adj2" fmla="val 73018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0B88A55D-1667-8D26-2133-81D37E897884}"/>
              </a:ext>
            </a:extLst>
          </p:cNvPr>
          <p:cNvSpPr/>
          <p:nvPr/>
        </p:nvSpPr>
        <p:spPr>
          <a:xfrm flipH="1">
            <a:off x="10233947" y="38797"/>
            <a:ext cx="1868405" cy="1966851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/>
                </a:solidFill>
                <a:latin typeface="Arial" panose="020B0604020202020204" pitchFamily="34" charset="0"/>
              </a:rPr>
              <a:t>Ho avuto un incidente in auto e riportato un problema alla cervicale mmm non riesco a capire dalla mia polizza se mi spetta un indennizzo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21CF48-DDB6-5B86-D36B-645ED771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036" y="1268429"/>
            <a:ext cx="8231987" cy="43489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32B4A36-F691-1F82-9E3D-94AF9BF0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37" y="1268429"/>
            <a:ext cx="8238908" cy="43526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7A3B936-914B-13B6-19D3-56FE46DFC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976" y="1268429"/>
            <a:ext cx="8228969" cy="4347380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A02B9FC4-F4BD-20C1-07A6-DD930C0DDA68}"/>
              </a:ext>
            </a:extLst>
          </p:cNvPr>
          <p:cNvSpPr/>
          <p:nvPr/>
        </p:nvSpPr>
        <p:spPr>
          <a:xfrm flipH="1">
            <a:off x="72727" y="74234"/>
            <a:ext cx="1868405" cy="2461577"/>
          </a:xfrm>
          <a:prstGeom prst="wedgeRectCallout">
            <a:avLst>
              <a:gd name="adj1" fmla="val -915"/>
              <a:gd name="adj2" fmla="val 6638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>
                <a:solidFill>
                  <a:srgbClr val="C00000"/>
                </a:solidFill>
                <a:latin typeface="Arial" panose="020B0604020202020204" pitchFamily="34" charset="0"/>
              </a:rPr>
              <a:t>Mi lasci controllare la sua polizza. Allora si, all'articolo 8 punto 23 può trovare i dettagli richiesti: in ogni caso se si tratta di una frattura di una vertebra cervicale la percentuale di invalidità riconosciuta è del 12% e quindi è previsto un indennizzo.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900" dirty="0">
                <a:solidFill>
                  <a:srgbClr val="C00000"/>
                </a:solidFill>
                <a:latin typeface="Arial" panose="020B0604020202020204" pitchFamily="34" charset="0"/>
              </a:rPr>
              <a:t>Mentre se si tratta di un trauma distorsivo cervicale la percentuale di invalidità riconosciuta è del 2% e quindi non è previsto nessun indennizzo perché non raggiunge la soglia del 4% previsto nella polizza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8173A930-2C92-67E7-D59E-CF8A245D33F5}"/>
              </a:ext>
            </a:extLst>
          </p:cNvPr>
          <p:cNvSpPr/>
          <p:nvPr/>
        </p:nvSpPr>
        <p:spPr>
          <a:xfrm flipH="1">
            <a:off x="10257252" y="4343648"/>
            <a:ext cx="1868405" cy="1966851"/>
          </a:xfrm>
          <a:prstGeom prst="wedgeRectCallout">
            <a:avLst>
              <a:gd name="adj1" fmla="val -22560"/>
              <a:gd name="adj2" fmla="val -6712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400" dirty="0">
                <a:solidFill>
                  <a:schemeClr val="tx1"/>
                </a:solidFill>
                <a:latin typeface="Arial" panose="020B0604020202020204" pitchFamily="34" charset="0"/>
              </a:rPr>
              <a:t>Allora nel mio caso mi spetta perché ho riportato una frattura alla cervicale. Quanto dovrò aspettare per ricevere il pagamento?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FC414A7-1EBA-4EF3-A51D-0A83224D84E8}"/>
              </a:ext>
            </a:extLst>
          </p:cNvPr>
          <p:cNvSpPr/>
          <p:nvPr/>
        </p:nvSpPr>
        <p:spPr>
          <a:xfrm flipH="1">
            <a:off x="76277" y="4089466"/>
            <a:ext cx="1868405" cy="2461577"/>
          </a:xfrm>
          <a:prstGeom prst="wedgeRectCallout">
            <a:avLst>
              <a:gd name="adj1" fmla="val -7175"/>
              <a:gd name="adj2" fmla="val -66218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C00000"/>
                </a:solidFill>
                <a:latin typeface="Arial" panose="020B0604020202020204" pitchFamily="34" charset="0"/>
              </a:rPr>
              <a:t>Vediamo cosa dice la sua polizza: dunque, entro 90 giorni dai risultati degli accertamenti medico-legali l'assicurazione le fornisce l’esito della valutazione del sinistro e se ne viene riconosciuta l’</a:t>
            </a:r>
            <a:r>
              <a:rPr lang="it-IT" altLang="it-IT" sz="1200" dirty="0" err="1">
                <a:solidFill>
                  <a:srgbClr val="C00000"/>
                </a:solidFill>
                <a:latin typeface="Arial" panose="020B0604020202020204" pitchFamily="34" charset="0"/>
              </a:rPr>
              <a:t>indennizzabilità</a:t>
            </a:r>
            <a:r>
              <a:rPr lang="it-IT" altLang="it-IT" sz="1200" dirty="0">
                <a:solidFill>
                  <a:srgbClr val="C00000"/>
                </a:solidFill>
                <a:latin typeface="Arial" panose="020B0604020202020204" pitchFamily="34" charset="0"/>
              </a:rPr>
              <a:t> entro 30 giorni l'assicurazione provvede al pagamento dell’importo offerto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6F2D9313-872E-F5E1-D625-1538588A7B80}"/>
              </a:ext>
            </a:extLst>
          </p:cNvPr>
          <p:cNvSpPr/>
          <p:nvPr/>
        </p:nvSpPr>
        <p:spPr>
          <a:xfrm>
            <a:off x="10298607" y="4441122"/>
            <a:ext cx="1822709" cy="1819654"/>
          </a:xfrm>
          <a:prstGeom prst="wedgeRectCallout">
            <a:avLst>
              <a:gd name="adj1" fmla="val -8583"/>
              <a:gd name="adj2" fmla="val -80658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1C43B0D6-6B32-6405-B7B9-121F722D769E}"/>
              </a:ext>
            </a:extLst>
          </p:cNvPr>
          <p:cNvSpPr/>
          <p:nvPr/>
        </p:nvSpPr>
        <p:spPr>
          <a:xfrm>
            <a:off x="94870" y="106567"/>
            <a:ext cx="1822709" cy="2407978"/>
          </a:xfrm>
          <a:prstGeom prst="wedgeRectCallout">
            <a:avLst>
              <a:gd name="adj1" fmla="val 11250"/>
              <a:gd name="adj2" fmla="val 6507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41534A59-08D3-8CC2-4980-8EC6FA2CF85D}"/>
              </a:ext>
            </a:extLst>
          </p:cNvPr>
          <p:cNvSpPr/>
          <p:nvPr/>
        </p:nvSpPr>
        <p:spPr>
          <a:xfrm>
            <a:off x="98421" y="4135729"/>
            <a:ext cx="1822709" cy="2415314"/>
          </a:xfrm>
          <a:prstGeom prst="wedgeRectCallout">
            <a:avLst>
              <a:gd name="adj1" fmla="val 14167"/>
              <a:gd name="adj2" fmla="val -7125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FEF6E6-FF49-505C-4FDA-242F150E5FFD}"/>
              </a:ext>
            </a:extLst>
          </p:cNvPr>
          <p:cNvSpPr>
            <a:spLocks noChangeAspect="1"/>
          </p:cNvSpPr>
          <p:nvPr/>
        </p:nvSpPr>
        <p:spPr>
          <a:xfrm>
            <a:off x="10653933" y="2566911"/>
            <a:ext cx="1028432" cy="1152000"/>
          </a:xfrm>
          <a:custGeom>
            <a:avLst/>
            <a:gdLst/>
            <a:ahLst/>
            <a:cxnLst/>
            <a:rect l="l" t="t" r="r" b="b"/>
            <a:pathLst>
              <a:path w="3058874" h="3426437">
                <a:moveTo>
                  <a:pt x="0" y="0"/>
                </a:moveTo>
                <a:lnTo>
                  <a:pt x="3058874" y="0"/>
                </a:lnTo>
                <a:lnTo>
                  <a:pt x="3058874" y="3426438"/>
                </a:lnTo>
                <a:lnTo>
                  <a:pt x="0" y="3426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B031D6-4E70-ABFE-8412-82DB6629886C}"/>
              </a:ext>
            </a:extLst>
          </p:cNvPr>
          <p:cNvSpPr>
            <a:spLocks noChangeAspect="1"/>
          </p:cNvSpPr>
          <p:nvPr/>
        </p:nvSpPr>
        <p:spPr>
          <a:xfrm>
            <a:off x="333217" y="2610915"/>
            <a:ext cx="771840" cy="11520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CBFA64-E1F1-F67A-09D3-050DCD1A428D}"/>
              </a:ext>
            </a:extLst>
          </p:cNvPr>
          <p:cNvGrpSpPr/>
          <p:nvPr/>
        </p:nvGrpSpPr>
        <p:grpSpPr>
          <a:xfrm>
            <a:off x="4401178" y="2071257"/>
            <a:ext cx="1899627" cy="822669"/>
            <a:chOff x="4401178" y="2071257"/>
            <a:chExt cx="1899627" cy="822669"/>
          </a:xfrm>
        </p:grpSpPr>
        <p:sp>
          <p:nvSpPr>
            <p:cNvPr id="23" name="Callout: Bent Line 22">
              <a:extLst>
                <a:ext uri="{FF2B5EF4-FFF2-40B4-BE49-F238E27FC236}">
                  <a16:creationId xmlns:a16="http://schemas.microsoft.com/office/drawing/2014/main" id="{FCA0E149-3A1F-0593-6288-ADB9D8C9D387}"/>
                </a:ext>
              </a:extLst>
            </p:cNvPr>
            <p:cNvSpPr/>
            <p:nvPr/>
          </p:nvSpPr>
          <p:spPr>
            <a:xfrm>
              <a:off x="4960240" y="2071257"/>
              <a:ext cx="1340565" cy="504000"/>
            </a:xfrm>
            <a:prstGeom prst="borderCallout2">
              <a:avLst/>
            </a:prstGeom>
            <a:ln>
              <a:noFill/>
            </a:ln>
            <a:effectLst>
              <a:outerShdw blurRad="190500" dist="38100" algn="l" rotWithShape="0">
                <a:srgbClr val="B3003C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just"/>
              <a:r>
                <a:rPr lang="it-IT" sz="1000" b="1" noProof="0" dirty="0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</a:t>
              </a:r>
              <a:r>
                <a:rPr lang="it-IT" sz="1000" b="1" noProof="0" dirty="0" err="1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coDriver</a:t>
              </a:r>
              <a:r>
                <a:rPr lang="it-IT" sz="1000" b="1" noProof="0" dirty="0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capisce cosa dice il cliente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F9C1130-F9F0-C1D8-EE93-7FAA0766DC80}"/>
                </a:ext>
              </a:extLst>
            </p:cNvPr>
            <p:cNvGrpSpPr/>
            <p:nvPr/>
          </p:nvGrpSpPr>
          <p:grpSpPr>
            <a:xfrm>
              <a:off x="4401178" y="2389926"/>
              <a:ext cx="502415" cy="504000"/>
              <a:chOff x="4220308" y="2826328"/>
              <a:chExt cx="612949" cy="52982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F94AFEB-0531-F63B-00C2-3C219F668F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193" y="2826328"/>
                <a:ext cx="22106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A373BDE-0AEB-6D22-45EF-5D3DBD737E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8" y="2826328"/>
                <a:ext cx="391885" cy="529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29CB20-84B4-CA22-1A9D-91A37DBC17F8}"/>
              </a:ext>
            </a:extLst>
          </p:cNvPr>
          <p:cNvGrpSpPr/>
          <p:nvPr/>
        </p:nvGrpSpPr>
        <p:grpSpPr>
          <a:xfrm>
            <a:off x="2056449" y="2723804"/>
            <a:ext cx="2003433" cy="705196"/>
            <a:chOff x="6035248" y="5849441"/>
            <a:chExt cx="2003433" cy="705196"/>
          </a:xfrm>
        </p:grpSpPr>
        <p:sp>
          <p:nvSpPr>
            <p:cNvPr id="34" name="Callout: Bent Line 33">
              <a:extLst>
                <a:ext uri="{FF2B5EF4-FFF2-40B4-BE49-F238E27FC236}">
                  <a16:creationId xmlns:a16="http://schemas.microsoft.com/office/drawing/2014/main" id="{A5786845-B6EB-6B10-63AC-29AC6920AD55}"/>
                </a:ext>
              </a:extLst>
            </p:cNvPr>
            <p:cNvSpPr/>
            <p:nvPr/>
          </p:nvSpPr>
          <p:spPr>
            <a:xfrm>
              <a:off x="6035248" y="5849441"/>
              <a:ext cx="1340565" cy="504000"/>
            </a:xfrm>
            <a:prstGeom prst="borderCallout2">
              <a:avLst/>
            </a:prstGeom>
            <a:ln>
              <a:noFill/>
            </a:ln>
            <a:effectLst>
              <a:outerShdw blurRad="241300" dist="38100" sx="107000" sy="107000" algn="l" rotWithShape="0">
                <a:srgbClr val="899926">
                  <a:alpha val="64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it-IT" sz="1000" b="1" noProof="0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</a:t>
              </a:r>
              <a:r>
                <a:rPr lang="it-IT" sz="1000" b="1" noProof="0" dirty="0" err="1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coDriver</a:t>
              </a:r>
              <a:r>
                <a:rPr lang="it-IT" sz="1000" b="1" noProof="0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000" b="1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suggerisce la risposta da dare</a:t>
              </a:r>
              <a:endParaRPr lang="it-IT" sz="1000" b="1" noProof="0" dirty="0">
                <a:solidFill>
                  <a:srgbClr val="8999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F0DEFE6-DCB6-4E76-EA47-FE7A62A9FBC3}"/>
                </a:ext>
              </a:extLst>
            </p:cNvPr>
            <p:cNvGrpSpPr/>
            <p:nvPr/>
          </p:nvGrpSpPr>
          <p:grpSpPr>
            <a:xfrm flipH="1">
              <a:off x="7497552" y="6066360"/>
              <a:ext cx="541129" cy="488277"/>
              <a:chOff x="4220308" y="2826328"/>
              <a:chExt cx="612949" cy="529821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0F7D97D-FC8E-41C4-6D32-F3B6FCB26B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193" y="2826328"/>
                <a:ext cx="221064" cy="0"/>
              </a:xfrm>
              <a:prstGeom prst="line">
                <a:avLst/>
              </a:prstGeom>
              <a:ln>
                <a:solidFill>
                  <a:srgbClr val="8999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A44EBDB-6707-9595-4F00-A50A4E5A23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8" y="2826328"/>
                <a:ext cx="391885" cy="529821"/>
              </a:xfrm>
              <a:prstGeom prst="line">
                <a:avLst/>
              </a:prstGeom>
              <a:ln>
                <a:solidFill>
                  <a:srgbClr val="8999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C7D92BB-804C-CDF1-8FAA-EB894C571E8F}"/>
              </a:ext>
            </a:extLst>
          </p:cNvPr>
          <p:cNvGrpSpPr/>
          <p:nvPr/>
        </p:nvGrpSpPr>
        <p:grpSpPr>
          <a:xfrm>
            <a:off x="4534228" y="2940723"/>
            <a:ext cx="1899627" cy="822669"/>
            <a:chOff x="4401178" y="2071257"/>
            <a:chExt cx="1899627" cy="822669"/>
          </a:xfrm>
        </p:grpSpPr>
        <p:sp>
          <p:nvSpPr>
            <p:cNvPr id="40" name="Callout: Bent Line 39">
              <a:extLst>
                <a:ext uri="{FF2B5EF4-FFF2-40B4-BE49-F238E27FC236}">
                  <a16:creationId xmlns:a16="http://schemas.microsoft.com/office/drawing/2014/main" id="{BEB9819A-E5E0-A848-5B96-8684A0C2BC21}"/>
                </a:ext>
              </a:extLst>
            </p:cNvPr>
            <p:cNvSpPr/>
            <p:nvPr/>
          </p:nvSpPr>
          <p:spPr>
            <a:xfrm>
              <a:off x="4960240" y="2071257"/>
              <a:ext cx="1340565" cy="504000"/>
            </a:xfrm>
            <a:prstGeom prst="borderCallout2">
              <a:avLst/>
            </a:prstGeom>
            <a:ln>
              <a:noFill/>
            </a:ln>
            <a:effectLst>
              <a:outerShdw blurRad="190500" dist="38100" algn="l" rotWithShape="0">
                <a:srgbClr val="B3003C">
                  <a:alpha val="53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just"/>
              <a:r>
                <a:rPr lang="it-IT" sz="1000" b="1" noProof="0" dirty="0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</a:t>
              </a:r>
              <a:r>
                <a:rPr lang="it-IT" sz="1000" b="1" noProof="0" dirty="0" err="1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coDriver</a:t>
              </a:r>
              <a:r>
                <a:rPr lang="it-IT" sz="1000" b="1" noProof="0" dirty="0">
                  <a:solidFill>
                    <a:srgbClr val="B3003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capisce cosa dice il cliente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B3DF9D-1F37-6CF6-915F-083A973B897F}"/>
                </a:ext>
              </a:extLst>
            </p:cNvPr>
            <p:cNvGrpSpPr/>
            <p:nvPr/>
          </p:nvGrpSpPr>
          <p:grpSpPr>
            <a:xfrm>
              <a:off x="4401178" y="2389926"/>
              <a:ext cx="502415" cy="504000"/>
              <a:chOff x="4220308" y="2826328"/>
              <a:chExt cx="612949" cy="529821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0B092A5-6DA4-642E-97EB-F60D5E715C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193" y="2826328"/>
                <a:ext cx="22106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B883C45-0779-92E2-2CDD-72F4F6B77B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8" y="2826328"/>
                <a:ext cx="391885" cy="52982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D985535-9DAA-518E-08FE-4A3665A49EAE}"/>
              </a:ext>
            </a:extLst>
          </p:cNvPr>
          <p:cNvGrpSpPr/>
          <p:nvPr/>
        </p:nvGrpSpPr>
        <p:grpSpPr>
          <a:xfrm>
            <a:off x="2051502" y="3271897"/>
            <a:ext cx="2003433" cy="705196"/>
            <a:chOff x="6035248" y="5849441"/>
            <a:chExt cx="2003433" cy="705196"/>
          </a:xfrm>
        </p:grpSpPr>
        <p:sp>
          <p:nvSpPr>
            <p:cNvPr id="45" name="Callout: Bent Line 44">
              <a:extLst>
                <a:ext uri="{FF2B5EF4-FFF2-40B4-BE49-F238E27FC236}">
                  <a16:creationId xmlns:a16="http://schemas.microsoft.com/office/drawing/2014/main" id="{D7BBD850-0B45-5A45-8CC3-5230C280C29D}"/>
                </a:ext>
              </a:extLst>
            </p:cNvPr>
            <p:cNvSpPr/>
            <p:nvPr/>
          </p:nvSpPr>
          <p:spPr>
            <a:xfrm>
              <a:off x="6035248" y="5849441"/>
              <a:ext cx="1340565" cy="504000"/>
            </a:xfrm>
            <a:prstGeom prst="borderCallout2">
              <a:avLst/>
            </a:prstGeom>
            <a:ln>
              <a:noFill/>
            </a:ln>
            <a:effectLst>
              <a:outerShdw blurRad="241300" dist="38100" sx="107000" sy="107000" algn="l" rotWithShape="0">
                <a:srgbClr val="899926">
                  <a:alpha val="64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tIns="0" bIns="0" rtlCol="0" anchor="ctr"/>
            <a:lstStyle/>
            <a:p>
              <a:pPr algn="ctr"/>
              <a:r>
                <a:rPr lang="it-IT" sz="1000" b="1" noProof="0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 </a:t>
              </a:r>
              <a:r>
                <a:rPr lang="it-IT" sz="1000" b="1" noProof="0" dirty="0" err="1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coDriver</a:t>
              </a:r>
              <a:r>
                <a:rPr lang="it-IT" sz="1000" b="1" noProof="0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000" b="1" dirty="0">
                  <a:solidFill>
                    <a:srgbClr val="899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suggerisce la risposta da dare</a:t>
              </a:r>
              <a:endParaRPr lang="it-IT" sz="1000" b="1" noProof="0" dirty="0">
                <a:solidFill>
                  <a:srgbClr val="89992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5C6FED-25D7-B7CD-0A8A-740DD2E99E68}"/>
                </a:ext>
              </a:extLst>
            </p:cNvPr>
            <p:cNvGrpSpPr/>
            <p:nvPr/>
          </p:nvGrpSpPr>
          <p:grpSpPr>
            <a:xfrm flipH="1">
              <a:off x="7497552" y="6066360"/>
              <a:ext cx="541129" cy="488277"/>
              <a:chOff x="4220308" y="2826328"/>
              <a:chExt cx="612949" cy="52982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503D2A8-A55F-3F2B-31DB-9CCB0CD06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2193" y="2826328"/>
                <a:ext cx="221064" cy="0"/>
              </a:xfrm>
              <a:prstGeom prst="line">
                <a:avLst/>
              </a:prstGeom>
              <a:ln>
                <a:solidFill>
                  <a:srgbClr val="8999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D84D0C4-7644-3983-9280-DE504984CB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0308" y="2826328"/>
                <a:ext cx="391885" cy="529821"/>
              </a:xfrm>
              <a:prstGeom prst="line">
                <a:avLst/>
              </a:prstGeom>
              <a:ln>
                <a:solidFill>
                  <a:srgbClr val="89992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047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 autoUpdateAnimBg="0"/>
      <p:bldP spid="14" grpId="0" autoUpdateAnimBg="0"/>
      <p:bldP spid="16" grpId="0" autoUpdateAnimBg="0"/>
      <p:bldP spid="17" grpId="0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ersonalizza struttura">
  <a:themeElements>
    <a:clrScheme name="Personalizzato 8">
      <a:dk1>
        <a:srgbClr val="000000"/>
      </a:dk1>
      <a:lt1>
        <a:sysClr val="window" lastClr="FFFFFF"/>
      </a:lt1>
      <a:dk2>
        <a:srgbClr val="666666"/>
      </a:dk2>
      <a:lt2>
        <a:srgbClr val="EDEDED"/>
      </a:lt2>
      <a:accent1>
        <a:srgbClr val="B3003C"/>
      </a:accent1>
      <a:accent2>
        <a:srgbClr val="9A0034"/>
      </a:accent2>
      <a:accent3>
        <a:srgbClr val="76052B"/>
      </a:accent3>
      <a:accent4>
        <a:srgbClr val="EDEDED"/>
      </a:accent4>
      <a:accent5>
        <a:srgbClr val="666666"/>
      </a:accent5>
      <a:accent6>
        <a:srgbClr val="000000"/>
      </a:accent6>
      <a:hlink>
        <a:srgbClr val="B3003C"/>
      </a:hlink>
      <a:folHlink>
        <a:srgbClr val="7605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9D62487F3173F4CAE9B744F092D4A1A" ma:contentTypeVersion="6" ma:contentTypeDescription="Creare un nuovo documento." ma:contentTypeScope="" ma:versionID="a430709757b4bb758038a51a6fa6b5ca">
  <xsd:schema xmlns:xsd="http://www.w3.org/2001/XMLSchema" xmlns:xs="http://www.w3.org/2001/XMLSchema" xmlns:p="http://schemas.microsoft.com/office/2006/metadata/properties" xmlns:ns2="157c759b-d30e-4ef7-a9ae-d466a21f7db1" xmlns:ns3="3469beaa-4a24-46c7-8170-6425e6f0cb56" xmlns:ns4="4d091b5e-a673-4ed8-b5c7-779ed67d1eac" xmlns:ns5="b904108c-e49f-4bed-99d2-5a33324a4e2f" targetNamespace="http://schemas.microsoft.com/office/2006/metadata/properties" ma:root="true" ma:fieldsID="a156dd2095ab46421d4f01bb2049f603" ns2:_="" ns3:_="" ns4:_="" ns5:_="">
    <xsd:import namespace="157c759b-d30e-4ef7-a9ae-d466a21f7db1"/>
    <xsd:import namespace="3469beaa-4a24-46c7-8170-6425e6f0cb56"/>
    <xsd:import namespace="4d091b5e-a673-4ed8-b5c7-779ed67d1eac"/>
    <xsd:import namespace="b904108c-e49f-4bed-99d2-5a33324a4e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4:lcf76f155ced4ddcb4097134ff3c332f" minOccurs="0"/>
                <xsd:element ref="ns5:TaxCatchAll" minOccurs="0"/>
                <xsd:element ref="ns4:MediaServiceLocation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c759b-d30e-4ef7-a9ae-d466a21f7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9beaa-4a24-46c7-8170-6425e6f0cb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91b5e-a673-4ed8-b5c7-779ed67d1ea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3" nillable="true" ma:taxonomy="true" ma:internalName="lcf76f155ced4ddcb4097134ff3c332f" ma:taxonomyFieldName="MediaServiceImageTags" ma:displayName="Tag immagine" ma:readOnly="false" ma:fieldId="{5cf76f15-5ced-4ddc-b409-7134ff3c332f}" ma:taxonomyMulti="true" ma:sspId="3a917cee-1202-4b17-821f-944658d236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4108c-e49f-4bed-99d2-5a33324a4e2f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98eee7c-3e79-4e67-b76c-17e7a09b2ca9}" ma:internalName="TaxCatchAll" ma:showField="CatchAllData" ma:web="b904108c-e49f-4bed-99d2-5a33324a4e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04108c-e49f-4bed-99d2-5a33324a4e2f" xsi:nil="true"/>
    <lcf76f155ced4ddcb4097134ff3c332f xmlns="4d091b5e-a673-4ed8-b5c7-779ed67d1ea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6A301D-79BA-40E8-92AF-7A0DC4D44C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362573-3D6C-41CC-AA83-B7DF6E20C1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7c759b-d30e-4ef7-a9ae-d466a21f7db1"/>
    <ds:schemaRef ds:uri="3469beaa-4a24-46c7-8170-6425e6f0cb56"/>
    <ds:schemaRef ds:uri="4d091b5e-a673-4ed8-b5c7-779ed67d1eac"/>
    <ds:schemaRef ds:uri="b904108c-e49f-4bed-99d2-5a33324a4e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2303FE-CFF9-4D94-8692-B287BFA7C05C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d53209b6-a789-4bcb-bebc-b6387609a297"/>
    <ds:schemaRef ds:uri="55539dae-d01f-4ed4-bf8e-8b0b7812d4a6"/>
    <ds:schemaRef ds:uri="b904108c-e49f-4bed-99d2-5a33324a4e2f"/>
    <ds:schemaRef ds:uri="4d091b5e-a673-4ed8-b5c7-779ed67d1e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796</Words>
  <Application>Microsoft Office PowerPoint</Application>
  <PresentationFormat>Widescreen</PresentationFormat>
  <Paragraphs>79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10</vt:i4>
      </vt:variant>
    </vt:vector>
  </HeadingPairs>
  <TitlesOfParts>
    <vt:vector size="22" baseType="lpstr">
      <vt:lpstr>Aptos</vt:lpstr>
      <vt:lpstr>Arial</vt:lpstr>
      <vt:lpstr>Arial Bold</vt:lpstr>
      <vt:lpstr>Calibri</vt:lpstr>
      <vt:lpstr>IBM Plex Mono</vt:lpstr>
      <vt:lpstr>IBM Plex Mono Bold</vt:lpstr>
      <vt:lpstr>Inter</vt:lpstr>
      <vt:lpstr>Wingdings</vt:lpstr>
      <vt:lpstr>1_Tema di Office</vt:lpstr>
      <vt:lpstr>Personalizza struttura</vt:lpstr>
      <vt:lpstr>1_Personalizza struttura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Base Digitale Platform  Via V Maggio 81, 16147 Genova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Francesca Granchi</dc:creator>
  <cp:lastModifiedBy>Mario Massone</cp:lastModifiedBy>
  <cp:revision>18</cp:revision>
  <dcterms:created xsi:type="dcterms:W3CDTF">2025-05-20T13:18:08Z</dcterms:created>
  <dcterms:modified xsi:type="dcterms:W3CDTF">2025-11-18T14:18:08Z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0x01010099D62487F3173F4CAE9B744F092D4A1A</vt:lpwstr>
  </property>
  <property fmtid="{D5CDD505-2E9C-101B-9397-08002B2CF9AE}" pid="3" name="MediaServiceImageTags">
    <vt:lpwstr/>
  </property>
</Properties>
</file>