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56" r:id="rId5"/>
    <p:sldId id="257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8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75E9B5-E6EB-32C8-FE57-3E92AC5303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F416075-E1F8-BACA-3793-A2F743CD7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562BC9-A2CE-3E6B-4CB2-BA62B1252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336D20-390A-D97C-5EF1-448C6A6E8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3D6FD0-C3F2-D32B-F392-137618A10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003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16922C-1A81-679F-4630-6F656CF1D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166E53D-16F5-324E-067C-C7AE58292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0B1EC4-D056-51C4-D0D4-2108A2A00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010FCB-2781-BCC4-D268-9DC94E48E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3DF417-63B2-471D-B300-665CCC64F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49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4A78DD0-126E-5101-F94C-BE47B05026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7B94FA5-C88E-E630-24A0-42BE4B692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48598E-4DAC-C9F0-CBCB-2008C2186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0935C8-A013-4F14-FD19-BD806DCB9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E3E760-B423-97E0-A77D-F6692DBDF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208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A4EFC4-AA7A-1098-981E-1B7CFA0FA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172BD3-30C5-ECCF-FF68-C46065EEC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24EAE4-61FC-46A6-774A-2E571CC53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78A7D1-273C-753D-2221-8F62BB576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673BDF-5548-615A-ACB4-05E12BE29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495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A4B972-024D-CBFB-3D10-A0A4F62B3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0F2A02-3C15-EF87-DA56-3903B75FE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DC7D31-25F1-954B-BAB5-A4A532C6A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EFE2FB-CE94-F9A6-77A1-9BEAA657E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7D7B83-0175-C6ED-AF64-548D5AB08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6988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2B5C39-09CF-7B67-3AB9-7EA1A6705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403B51-4F8E-D6A2-8B0B-D3145724D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1B4F18C-D1CA-E9B0-593E-FE8CE6DDC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FF27A3-2AC6-998C-471C-F9598E5A3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86862EA-D935-58EA-B1AE-012970886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DC88E8B-4C38-7B7F-A741-14712D389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6324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017E73-A312-B999-852F-E9D68E838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5B90D6A-430B-0542-B95D-EE3AED594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541F80F-BA5A-79F8-1CE5-9E7F4E57C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A7E597-26FC-7916-47FC-A351CBA94E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BD4AB81-B67C-EF55-7DDB-A7B9E9997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D38D97-2C14-484F-F06C-D49C7FC57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327AC7B-CA3E-2584-770F-49DC91785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FF4D534-B841-1175-1FDA-4EF47A462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3747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6CABE4-D192-F43B-2B70-479B5C64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0AB93CC-D8E6-AF60-9BD4-17F0CBFC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5D122DB-63C4-5024-9714-13D863319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EA95DD-1B98-5D9C-82F6-62E732B0C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590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87D3ED8-E1B5-5194-C337-21427CCDD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E7FEE7B-356C-FE6E-073E-617D8C1FE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6DC31EC-FCCD-E0AE-54B1-7123ABC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1193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8FFA90-4E6C-351B-7CEA-D4BE6B88D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FECABE-C61E-0EE8-0EB7-E47A296D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3EA9E12-8C0B-C3A8-D492-9799C88CFE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FD5038F-C34A-4E8B-AB9F-5133EE63C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26868B9-79CE-6733-2B93-9937E42A5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117DCFE-1D01-3914-9241-0B9B2E162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81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6B336F-0AF5-9F08-AFB7-DD2755BED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DFE281C-0C09-FCF9-58CC-84E5DD5B5F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6579225-97E6-A1E9-9776-279EDC4D2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29BE79-B65F-5EFA-4DF3-D5014912B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033544F-82A3-36FD-BAA9-3CB0FCC81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E14753D-A1CA-11D6-0D9F-0435A5CDC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354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E98B78A-A12B-858F-CEB4-5CECB3026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F6B6FD-89C0-5759-1F08-CAC511F62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B17043-AA78-9112-23CB-80DC4D8CA9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167A7D-BCF8-40ED-AFAA-EE65F27E0796}" type="datetimeFigureOut">
              <a:rPr lang="it-IT" smtClean="0"/>
              <a:t>17/11/2025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F816CC-FDD6-883B-735E-979D406761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5DD0F77-85C4-40E4-3EF1-D27E678539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418B12-CCB5-432B-A263-96F0DD3A2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26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F83654-8FD8-83E5-1832-4FCB6525D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987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magine 3" descr="Immagine che contiene Viso umano, vestiti, uomo, sorriso&#10;&#10;Il contenuto generato dall'IA potrebbe non essere corretto.">
            <a:extLst>
              <a:ext uri="{FF2B5EF4-FFF2-40B4-BE49-F238E27FC236}">
                <a16:creationId xmlns:a16="http://schemas.microsoft.com/office/drawing/2014/main" id="{405CD0A7-6EE2-8B74-3E02-4BE8D3254F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530" y="571263"/>
            <a:ext cx="8472939" cy="571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337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4087E04-C99E-4195-8EBA-1BD4C4511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6EACDA-272E-4472-852A-83CAB4091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B8E7674-EC8C-49CF-884A-222BCA8655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9B3B005-189B-4C78-B153-4B558C1B62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D73501D-A515-4725-8404-1315A591A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Immagine 6" descr="Immagine che contiene testo, schermata, Carattere, linea&#10;&#10;Il contenuto generato dall'IA potrebbe non essere corretto.">
            <a:extLst>
              <a:ext uri="{FF2B5EF4-FFF2-40B4-BE49-F238E27FC236}">
                <a16:creationId xmlns:a16="http://schemas.microsoft.com/office/drawing/2014/main" id="{E166AE7B-4517-4E51-0595-BF4E119F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3" y="259510"/>
            <a:ext cx="11104614" cy="633898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8F1ABF14-6A41-B33A-4F5E-00F113775304}"/>
              </a:ext>
            </a:extLst>
          </p:cNvPr>
          <p:cNvSpPr txBox="1"/>
          <p:nvPr/>
        </p:nvSpPr>
        <p:spPr>
          <a:xfrm>
            <a:off x="8403020" y="2081048"/>
            <a:ext cx="1306245" cy="646331"/>
          </a:xfrm>
          <a:prstGeom prst="rect">
            <a:avLst/>
          </a:prstGeom>
          <a:solidFill>
            <a:srgbClr val="FFFF00"/>
          </a:solidFill>
          <a:ln w="50800" cmpd="tri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/>
              <a:t>66%</a:t>
            </a:r>
          </a:p>
        </p:txBody>
      </p:sp>
    </p:spTree>
    <p:extLst>
      <p:ext uri="{BB962C8B-B14F-4D97-AF65-F5344CB8AC3E}">
        <p14:creationId xmlns:p14="http://schemas.microsoft.com/office/powerpoint/2010/main" val="716213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45E005-56E3-98A4-B070-559F53B73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B067B1-F4E5-4FDF-813D-C9E872E80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magine 2" descr="Immagine che contiene testo, schermata, Carattere, linea&#10;&#10;Il contenuto generato dall'IA potrebbe non essere corretto.">
            <a:extLst>
              <a:ext uri="{FF2B5EF4-FFF2-40B4-BE49-F238E27FC236}">
                <a16:creationId xmlns:a16="http://schemas.microsoft.com/office/drawing/2014/main" id="{47B37045-9BB6-1697-51BF-3083A36919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8" b="-2"/>
          <a:stretch>
            <a:fillRect/>
          </a:stretch>
        </p:blipFill>
        <p:spPr>
          <a:xfrm>
            <a:off x="307775" y="261437"/>
            <a:ext cx="11576450" cy="6335126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95DAD4E7-AE40-ECCA-2320-96AD329836A8}"/>
              </a:ext>
            </a:extLst>
          </p:cNvPr>
          <p:cNvSpPr txBox="1"/>
          <p:nvPr/>
        </p:nvSpPr>
        <p:spPr>
          <a:xfrm>
            <a:off x="8403020" y="2081048"/>
            <a:ext cx="1239744" cy="646331"/>
          </a:xfrm>
          <a:prstGeom prst="rect">
            <a:avLst/>
          </a:prstGeom>
          <a:solidFill>
            <a:srgbClr val="FFFF00"/>
          </a:solidFill>
          <a:ln w="50800" cmpd="tri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/>
              <a:t>59%</a:t>
            </a:r>
          </a:p>
        </p:txBody>
      </p:sp>
    </p:spTree>
    <p:extLst>
      <p:ext uri="{BB962C8B-B14F-4D97-AF65-F5344CB8AC3E}">
        <p14:creationId xmlns:p14="http://schemas.microsoft.com/office/powerpoint/2010/main" val="2121398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2E1DD85-AA27-23E0-15FF-41309A40C55E}"/>
              </a:ext>
            </a:extLst>
          </p:cNvPr>
          <p:cNvSpPr txBox="1"/>
          <p:nvPr/>
        </p:nvSpPr>
        <p:spPr>
          <a:xfrm>
            <a:off x="1087203" y="792603"/>
            <a:ext cx="10216673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70C0"/>
                </a:solidFill>
              </a:rPr>
              <a:t>Approccio per realizzare un’Architettura del Dialogo.</a:t>
            </a:r>
            <a:br>
              <a:rPr lang="it-IT" sz="2800" b="1" dirty="0">
                <a:solidFill>
                  <a:srgbClr val="0070C0"/>
                </a:solidFill>
              </a:rPr>
            </a:br>
            <a:r>
              <a:rPr lang="it-IT" sz="2600" b="1" dirty="0"/>
              <a:t>E’ una visione che ha preso forma nel CRM omnicanale Wasabi.</a:t>
            </a:r>
            <a:br>
              <a:rPr lang="it-IT" sz="2600" b="1" dirty="0"/>
            </a:br>
            <a:r>
              <a:rPr lang="it-IT" sz="2600" b="1" dirty="0"/>
              <a:t>Le funzionalità principali sono:</a:t>
            </a:r>
            <a:br>
              <a:rPr lang="it-IT" sz="2600" b="1" dirty="0"/>
            </a:br>
            <a:r>
              <a:rPr lang="it-IT" sz="2600" b="1" dirty="0"/>
              <a:t>• Motore di orchestrazione no-code (</a:t>
            </a:r>
            <a:r>
              <a:rPr lang="it-IT" sz="2600" b="1" dirty="0" err="1"/>
              <a:t>iFlow</a:t>
            </a:r>
            <a:r>
              <a:rPr lang="it-IT" sz="2600" b="1" dirty="0"/>
              <a:t>): consente di creare processi automatizzati e personalizzati, senza scrivere codice.</a:t>
            </a:r>
            <a:br>
              <a:rPr lang="it-IT" sz="2600" b="1" dirty="0"/>
            </a:br>
            <a:r>
              <a:rPr lang="it-IT" sz="2600" b="1" dirty="0"/>
              <a:t>• Funzionalità AI avanzate: </a:t>
            </a:r>
            <a:r>
              <a:rPr lang="it-IT" sz="2600" b="1" dirty="0" err="1"/>
              <a:t>diarizzazione</a:t>
            </a:r>
            <a:r>
              <a:rPr lang="it-IT" sz="2600" b="1" dirty="0"/>
              <a:t>, riassunto intelligente delle conversazioni, sentiment </a:t>
            </a:r>
            <a:r>
              <a:rPr lang="it-IT" sz="2600" b="1" dirty="0" err="1"/>
              <a:t>analysis</a:t>
            </a:r>
            <a:r>
              <a:rPr lang="it-IT" sz="2600" b="1" dirty="0"/>
              <a:t> evoluta e classificazione automatica delle richieste.</a:t>
            </a:r>
            <a:br>
              <a:rPr lang="it-IT" sz="2600" b="1" dirty="0"/>
            </a:br>
            <a:r>
              <a:rPr lang="it-IT" sz="2600" b="1" dirty="0"/>
              <a:t>• Assistenti virtuali intelligenti (Brain): integrati nei flussi aziendali, possono consultare knowledge base e documentazione tecnica per fornire supporto in tempo reale.</a:t>
            </a:r>
            <a:br>
              <a:rPr lang="it-IT" sz="2600" b="1" dirty="0"/>
            </a:br>
            <a:r>
              <a:rPr lang="it-IT" sz="2600" b="1" dirty="0"/>
              <a:t>• Infrastruttura AI-ready: conforme agli standard dell’AI Act, sicura e progettata per garantire separazione e protezione dei dati.</a:t>
            </a:r>
            <a:br>
              <a:rPr lang="it-IT" sz="2600" b="1" dirty="0"/>
            </a:b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3443599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087222-FE84-BA5C-E453-EA77533E8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215C6C6-E45C-4179-9FC1-E8A4C1D47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FE9FE4C-C9E0-4C54-8010-EA9D29CD4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6FAD6EF-0374-46BD-901E-E901DCA01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4847ABE-275E-4DCA-B164-A672D517F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3776B14B-F2F4-4825-8DA8-8C7A0F2B3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magine 5" descr="Immagine che contiene testo, schermata, Carattere, numero&#10;&#10;Il contenuto generato dall'IA potrebbe non essere corretto.">
            <a:extLst>
              <a:ext uri="{FF2B5EF4-FFF2-40B4-BE49-F238E27FC236}">
                <a16:creationId xmlns:a16="http://schemas.microsoft.com/office/drawing/2014/main" id="{D022E7EA-DD22-7FEF-F62B-CF9FCDF62E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8455"/>
          <a:stretch>
            <a:fillRect/>
          </a:stretch>
        </p:blipFill>
        <p:spPr>
          <a:xfrm>
            <a:off x="838200" y="704765"/>
            <a:ext cx="10628376" cy="5440003"/>
          </a:xfrm>
          <a:prstGeom prst="rect">
            <a:avLst/>
          </a:prstGeom>
        </p:spPr>
      </p:pic>
      <p:sp>
        <p:nvSpPr>
          <p:cNvPr id="2" name="Freccia in su 1">
            <a:extLst>
              <a:ext uri="{FF2B5EF4-FFF2-40B4-BE49-F238E27FC236}">
                <a16:creationId xmlns:a16="http://schemas.microsoft.com/office/drawing/2014/main" id="{929C407D-88A6-D6E5-CD2B-6FFC7EC88205}"/>
              </a:ext>
            </a:extLst>
          </p:cNvPr>
          <p:cNvSpPr/>
          <p:nvPr/>
        </p:nvSpPr>
        <p:spPr>
          <a:xfrm>
            <a:off x="9742516" y="3258588"/>
            <a:ext cx="914400" cy="1197033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4445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124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Mario Massone</dc:creator>
  <cp:lastModifiedBy>Mario Massone</cp:lastModifiedBy>
  <cp:revision>3</cp:revision>
  <dcterms:created xsi:type="dcterms:W3CDTF">2025-09-17T08:41:06Z</dcterms:created>
  <dcterms:modified xsi:type="dcterms:W3CDTF">2025-11-17T11:57:12Z</dcterms:modified>
</cp:coreProperties>
</file>